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8409EC92-E4A6-4FC1-BC45-5FA56D7FDFBC}">
          <p14:sldIdLst>
            <p14:sldId id="256"/>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Styl pośredni 1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6A3EB0-DB4F-4B84-BC95-472F80C93F2A}" type="datetimeFigureOut">
              <a:rPr lang="pl-PL" smtClean="0"/>
              <a:t>03.03.2023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F6C81E-FCEF-4BD7-BB2E-C2B386D50ACD}" type="slidenum">
              <a:rPr lang="pl-PL" smtClean="0"/>
              <a:t>‹#›</a:t>
            </a:fld>
            <a:endParaRPr lang="pl-PL"/>
          </a:p>
        </p:txBody>
      </p:sp>
    </p:spTree>
    <p:extLst>
      <p:ext uri="{BB962C8B-B14F-4D97-AF65-F5344CB8AC3E}">
        <p14:creationId xmlns:p14="http://schemas.microsoft.com/office/powerpoint/2010/main" val="342963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10</a:t>
            </a:fld>
            <a:endParaRPr lang="pl-PL"/>
          </a:p>
        </p:txBody>
      </p:sp>
    </p:spTree>
    <p:extLst>
      <p:ext uri="{BB962C8B-B14F-4D97-AF65-F5344CB8AC3E}">
        <p14:creationId xmlns:p14="http://schemas.microsoft.com/office/powerpoint/2010/main" val="581487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19</a:t>
            </a:fld>
            <a:endParaRPr lang="pl-PL"/>
          </a:p>
        </p:txBody>
      </p:sp>
    </p:spTree>
    <p:extLst>
      <p:ext uri="{BB962C8B-B14F-4D97-AF65-F5344CB8AC3E}">
        <p14:creationId xmlns:p14="http://schemas.microsoft.com/office/powerpoint/2010/main" val="3979292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20</a:t>
            </a:fld>
            <a:endParaRPr lang="pl-PL"/>
          </a:p>
        </p:txBody>
      </p:sp>
    </p:spTree>
    <p:extLst>
      <p:ext uri="{BB962C8B-B14F-4D97-AF65-F5344CB8AC3E}">
        <p14:creationId xmlns:p14="http://schemas.microsoft.com/office/powerpoint/2010/main" val="2163428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21</a:t>
            </a:fld>
            <a:endParaRPr lang="pl-PL"/>
          </a:p>
        </p:txBody>
      </p:sp>
    </p:spTree>
    <p:extLst>
      <p:ext uri="{BB962C8B-B14F-4D97-AF65-F5344CB8AC3E}">
        <p14:creationId xmlns:p14="http://schemas.microsoft.com/office/powerpoint/2010/main" val="908104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22</a:t>
            </a:fld>
            <a:endParaRPr lang="pl-PL"/>
          </a:p>
        </p:txBody>
      </p:sp>
    </p:spTree>
    <p:extLst>
      <p:ext uri="{BB962C8B-B14F-4D97-AF65-F5344CB8AC3E}">
        <p14:creationId xmlns:p14="http://schemas.microsoft.com/office/powerpoint/2010/main" val="875977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23</a:t>
            </a:fld>
            <a:endParaRPr lang="pl-PL"/>
          </a:p>
        </p:txBody>
      </p:sp>
    </p:spTree>
    <p:extLst>
      <p:ext uri="{BB962C8B-B14F-4D97-AF65-F5344CB8AC3E}">
        <p14:creationId xmlns:p14="http://schemas.microsoft.com/office/powerpoint/2010/main" val="105555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24</a:t>
            </a:fld>
            <a:endParaRPr lang="pl-PL"/>
          </a:p>
        </p:txBody>
      </p:sp>
    </p:spTree>
    <p:extLst>
      <p:ext uri="{BB962C8B-B14F-4D97-AF65-F5344CB8AC3E}">
        <p14:creationId xmlns:p14="http://schemas.microsoft.com/office/powerpoint/2010/main" val="796710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25</a:t>
            </a:fld>
            <a:endParaRPr lang="pl-PL"/>
          </a:p>
        </p:txBody>
      </p:sp>
    </p:spTree>
    <p:extLst>
      <p:ext uri="{BB962C8B-B14F-4D97-AF65-F5344CB8AC3E}">
        <p14:creationId xmlns:p14="http://schemas.microsoft.com/office/powerpoint/2010/main" val="903542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26</a:t>
            </a:fld>
            <a:endParaRPr lang="pl-PL"/>
          </a:p>
        </p:txBody>
      </p:sp>
    </p:spTree>
    <p:extLst>
      <p:ext uri="{BB962C8B-B14F-4D97-AF65-F5344CB8AC3E}">
        <p14:creationId xmlns:p14="http://schemas.microsoft.com/office/powerpoint/2010/main" val="2449719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27</a:t>
            </a:fld>
            <a:endParaRPr lang="pl-PL"/>
          </a:p>
        </p:txBody>
      </p:sp>
    </p:spTree>
    <p:extLst>
      <p:ext uri="{BB962C8B-B14F-4D97-AF65-F5344CB8AC3E}">
        <p14:creationId xmlns:p14="http://schemas.microsoft.com/office/powerpoint/2010/main" val="2774424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28</a:t>
            </a:fld>
            <a:endParaRPr lang="pl-PL"/>
          </a:p>
        </p:txBody>
      </p:sp>
    </p:spTree>
    <p:extLst>
      <p:ext uri="{BB962C8B-B14F-4D97-AF65-F5344CB8AC3E}">
        <p14:creationId xmlns:p14="http://schemas.microsoft.com/office/powerpoint/2010/main" val="223493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11</a:t>
            </a:fld>
            <a:endParaRPr lang="pl-PL"/>
          </a:p>
        </p:txBody>
      </p:sp>
    </p:spTree>
    <p:extLst>
      <p:ext uri="{BB962C8B-B14F-4D97-AF65-F5344CB8AC3E}">
        <p14:creationId xmlns:p14="http://schemas.microsoft.com/office/powerpoint/2010/main" val="2600973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29</a:t>
            </a:fld>
            <a:endParaRPr lang="pl-PL"/>
          </a:p>
        </p:txBody>
      </p:sp>
    </p:spTree>
    <p:extLst>
      <p:ext uri="{BB962C8B-B14F-4D97-AF65-F5344CB8AC3E}">
        <p14:creationId xmlns:p14="http://schemas.microsoft.com/office/powerpoint/2010/main" val="2853897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30</a:t>
            </a:fld>
            <a:endParaRPr lang="pl-PL"/>
          </a:p>
        </p:txBody>
      </p:sp>
    </p:spTree>
    <p:extLst>
      <p:ext uri="{BB962C8B-B14F-4D97-AF65-F5344CB8AC3E}">
        <p14:creationId xmlns:p14="http://schemas.microsoft.com/office/powerpoint/2010/main" val="3647144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31</a:t>
            </a:fld>
            <a:endParaRPr lang="pl-PL"/>
          </a:p>
        </p:txBody>
      </p:sp>
    </p:spTree>
    <p:extLst>
      <p:ext uri="{BB962C8B-B14F-4D97-AF65-F5344CB8AC3E}">
        <p14:creationId xmlns:p14="http://schemas.microsoft.com/office/powerpoint/2010/main" val="36461479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32</a:t>
            </a:fld>
            <a:endParaRPr lang="pl-PL"/>
          </a:p>
        </p:txBody>
      </p:sp>
    </p:spTree>
    <p:extLst>
      <p:ext uri="{BB962C8B-B14F-4D97-AF65-F5344CB8AC3E}">
        <p14:creationId xmlns:p14="http://schemas.microsoft.com/office/powerpoint/2010/main" val="3601779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33</a:t>
            </a:fld>
            <a:endParaRPr lang="pl-PL"/>
          </a:p>
        </p:txBody>
      </p:sp>
    </p:spTree>
    <p:extLst>
      <p:ext uri="{BB962C8B-B14F-4D97-AF65-F5344CB8AC3E}">
        <p14:creationId xmlns:p14="http://schemas.microsoft.com/office/powerpoint/2010/main" val="1996769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34</a:t>
            </a:fld>
            <a:endParaRPr lang="pl-PL"/>
          </a:p>
        </p:txBody>
      </p:sp>
    </p:spTree>
    <p:extLst>
      <p:ext uri="{BB962C8B-B14F-4D97-AF65-F5344CB8AC3E}">
        <p14:creationId xmlns:p14="http://schemas.microsoft.com/office/powerpoint/2010/main" val="5043777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35</a:t>
            </a:fld>
            <a:endParaRPr lang="pl-PL"/>
          </a:p>
        </p:txBody>
      </p:sp>
    </p:spTree>
    <p:extLst>
      <p:ext uri="{BB962C8B-B14F-4D97-AF65-F5344CB8AC3E}">
        <p14:creationId xmlns:p14="http://schemas.microsoft.com/office/powerpoint/2010/main" val="2740495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36</a:t>
            </a:fld>
            <a:endParaRPr lang="pl-PL"/>
          </a:p>
        </p:txBody>
      </p:sp>
    </p:spTree>
    <p:extLst>
      <p:ext uri="{BB962C8B-B14F-4D97-AF65-F5344CB8AC3E}">
        <p14:creationId xmlns:p14="http://schemas.microsoft.com/office/powerpoint/2010/main" val="468995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37</a:t>
            </a:fld>
            <a:endParaRPr lang="pl-PL"/>
          </a:p>
        </p:txBody>
      </p:sp>
    </p:spTree>
    <p:extLst>
      <p:ext uri="{BB962C8B-B14F-4D97-AF65-F5344CB8AC3E}">
        <p14:creationId xmlns:p14="http://schemas.microsoft.com/office/powerpoint/2010/main" val="1800181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38</a:t>
            </a:fld>
            <a:endParaRPr lang="pl-PL"/>
          </a:p>
        </p:txBody>
      </p:sp>
    </p:spTree>
    <p:extLst>
      <p:ext uri="{BB962C8B-B14F-4D97-AF65-F5344CB8AC3E}">
        <p14:creationId xmlns:p14="http://schemas.microsoft.com/office/powerpoint/2010/main" val="3545455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12</a:t>
            </a:fld>
            <a:endParaRPr lang="pl-PL"/>
          </a:p>
        </p:txBody>
      </p:sp>
    </p:spTree>
    <p:extLst>
      <p:ext uri="{BB962C8B-B14F-4D97-AF65-F5344CB8AC3E}">
        <p14:creationId xmlns:p14="http://schemas.microsoft.com/office/powerpoint/2010/main" val="25439180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39</a:t>
            </a:fld>
            <a:endParaRPr lang="pl-PL"/>
          </a:p>
        </p:txBody>
      </p:sp>
    </p:spTree>
    <p:extLst>
      <p:ext uri="{BB962C8B-B14F-4D97-AF65-F5344CB8AC3E}">
        <p14:creationId xmlns:p14="http://schemas.microsoft.com/office/powerpoint/2010/main" val="149121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13</a:t>
            </a:fld>
            <a:endParaRPr lang="pl-PL"/>
          </a:p>
        </p:txBody>
      </p:sp>
    </p:spTree>
    <p:extLst>
      <p:ext uri="{BB962C8B-B14F-4D97-AF65-F5344CB8AC3E}">
        <p14:creationId xmlns:p14="http://schemas.microsoft.com/office/powerpoint/2010/main" val="3903785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14</a:t>
            </a:fld>
            <a:endParaRPr lang="pl-PL"/>
          </a:p>
        </p:txBody>
      </p:sp>
    </p:spTree>
    <p:extLst>
      <p:ext uri="{BB962C8B-B14F-4D97-AF65-F5344CB8AC3E}">
        <p14:creationId xmlns:p14="http://schemas.microsoft.com/office/powerpoint/2010/main" val="3415746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15</a:t>
            </a:fld>
            <a:endParaRPr lang="pl-PL"/>
          </a:p>
        </p:txBody>
      </p:sp>
    </p:spTree>
    <p:extLst>
      <p:ext uri="{BB962C8B-B14F-4D97-AF65-F5344CB8AC3E}">
        <p14:creationId xmlns:p14="http://schemas.microsoft.com/office/powerpoint/2010/main" val="2701328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16</a:t>
            </a:fld>
            <a:endParaRPr lang="pl-PL"/>
          </a:p>
        </p:txBody>
      </p:sp>
    </p:spTree>
    <p:extLst>
      <p:ext uri="{BB962C8B-B14F-4D97-AF65-F5344CB8AC3E}">
        <p14:creationId xmlns:p14="http://schemas.microsoft.com/office/powerpoint/2010/main" val="3585347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17</a:t>
            </a:fld>
            <a:endParaRPr lang="pl-PL"/>
          </a:p>
        </p:txBody>
      </p:sp>
    </p:spTree>
    <p:extLst>
      <p:ext uri="{BB962C8B-B14F-4D97-AF65-F5344CB8AC3E}">
        <p14:creationId xmlns:p14="http://schemas.microsoft.com/office/powerpoint/2010/main" val="1387665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9F6C81E-FCEF-4BD7-BB2E-C2B386D50ACD}" type="slidenum">
              <a:rPr lang="pl-PL" smtClean="0"/>
              <a:t>18</a:t>
            </a:fld>
            <a:endParaRPr lang="pl-PL"/>
          </a:p>
        </p:txBody>
      </p:sp>
    </p:spTree>
    <p:extLst>
      <p:ext uri="{BB962C8B-B14F-4D97-AF65-F5344CB8AC3E}">
        <p14:creationId xmlns:p14="http://schemas.microsoft.com/office/powerpoint/2010/main" val="3512094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84EF9D2-E348-4FE6-A443-B3E7E94B83D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 xmlns:a16="http://schemas.microsoft.com/office/drawing/2014/main" id="{E1426A07-AB48-4206-939F-494FC2E590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 xmlns:a16="http://schemas.microsoft.com/office/drawing/2014/main" id="{AC0C96D7-734B-402C-A8C6-0BA0F9977C6A}"/>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F04766FE-8ABB-44B0-96FB-EBA24B9AD9C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B3FD29BA-9ED5-46AB-9B70-44974A46C47F}"/>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109656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5D2959D-3F99-4921-AAE4-EA3CC18C153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 xmlns:a16="http://schemas.microsoft.com/office/drawing/2014/main" id="{EEACF04E-C4CB-4BEB-AEA0-3A5268B293E9}"/>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855CF629-F5E4-4D13-BD6A-27B9FA0B314F}"/>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82772E1B-A467-4EFA-8BF7-5E608EFECB3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70CACBF0-597C-4371-9732-2C313A0CA2CB}"/>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420808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 xmlns:a16="http://schemas.microsoft.com/office/drawing/2014/main" id="{B7C90C99-8D68-4BFE-8C68-F564E8C41B21}"/>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 xmlns:a16="http://schemas.microsoft.com/office/drawing/2014/main" id="{598D457B-DBC6-4807-8821-CF71D93B32C8}"/>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C56C5830-73EE-4A75-9CB4-0CB62E551222}"/>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7BBEA676-ADB9-42B8-8442-A7C9B0F738D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5510A3E9-A337-4155-B903-97406C0A9AB6}"/>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297033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1000BA2-00C1-4E51-9287-11C74C1A358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 xmlns:a16="http://schemas.microsoft.com/office/drawing/2014/main" id="{FABC1A3C-112C-43D1-BABA-666806DFE681}"/>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6B5F9C24-AE3C-46E5-A2BD-7E4570E84052}"/>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D353AEAD-370A-4D85-876B-A9F411AB15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974228A1-DEE4-4E95-99C1-375F7DF549B3}"/>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4286838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7BAA59D-D85A-41C2-BE92-AD8359F89C7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 xmlns:a16="http://schemas.microsoft.com/office/drawing/2014/main" id="{64F75517-047F-4A18-9A7C-507232A55F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 xmlns:a16="http://schemas.microsoft.com/office/drawing/2014/main" id="{FEA01635-956C-465A-B19A-837C627C6313}"/>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08A3DDCB-0F8C-4D9E-8B4D-E182016714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2A51E7D8-0205-4793-93EE-B14949DC7597}"/>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2342793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CB8B333-85E9-4C36-A472-E60655E4979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 xmlns:a16="http://schemas.microsoft.com/office/drawing/2014/main" id="{03FC3353-A1B7-483C-BFC5-7CA6AB5C1A4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 xmlns:a16="http://schemas.microsoft.com/office/drawing/2014/main" id="{C6A8911C-E07E-449D-8B2F-021C75436BBC}"/>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 xmlns:a16="http://schemas.microsoft.com/office/drawing/2014/main" id="{A2295FF4-CF95-4543-8BBA-58704C38AEEE}"/>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6" name="Symbol zastępczy stopki 5">
            <a:extLst>
              <a:ext uri="{FF2B5EF4-FFF2-40B4-BE49-F238E27FC236}">
                <a16:creationId xmlns="" xmlns:a16="http://schemas.microsoft.com/office/drawing/2014/main" id="{DBFAD9A4-ADDE-4713-B93C-C9C6C489D6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52DDF43B-F2A4-4611-9484-0911126A21B4}"/>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317085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0E0C01F-C6F2-4085-9DF4-BCC5F2C6D20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 xmlns:a16="http://schemas.microsoft.com/office/drawing/2014/main" id="{7E850100-36FE-4A3E-AA87-3DA48DA90C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 xmlns:a16="http://schemas.microsoft.com/office/drawing/2014/main" id="{967AE0FB-0C9C-46F5-AE85-47F4FFD0D7ED}"/>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 xmlns:a16="http://schemas.microsoft.com/office/drawing/2014/main" id="{3F612C01-9DB0-43F4-88BE-44D335C844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 xmlns:a16="http://schemas.microsoft.com/office/drawing/2014/main" id="{E266D821-425B-46BE-AF24-5063BAD7CD1A}"/>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 xmlns:a16="http://schemas.microsoft.com/office/drawing/2014/main" id="{31D77B38-477B-4F81-AE42-6AFAF8C401DF}"/>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8" name="Symbol zastępczy stopki 7">
            <a:extLst>
              <a:ext uri="{FF2B5EF4-FFF2-40B4-BE49-F238E27FC236}">
                <a16:creationId xmlns="" xmlns:a16="http://schemas.microsoft.com/office/drawing/2014/main" id="{E2D9A90D-21F3-45F2-90C8-4DE438B444C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 xmlns:a16="http://schemas.microsoft.com/office/drawing/2014/main" id="{758E112F-B4F0-4796-90BF-02CF032BBD5A}"/>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105888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8926085-8451-4BBE-977B-9DC6487C369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 xmlns:a16="http://schemas.microsoft.com/office/drawing/2014/main" id="{50ADDAC3-F393-4C51-8339-F95CCDC8C27E}"/>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4" name="Symbol zastępczy stopki 3">
            <a:extLst>
              <a:ext uri="{FF2B5EF4-FFF2-40B4-BE49-F238E27FC236}">
                <a16:creationId xmlns="" xmlns:a16="http://schemas.microsoft.com/office/drawing/2014/main" id="{2926DD41-C7A7-4421-B0F5-E3FE2656AFA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 xmlns:a16="http://schemas.microsoft.com/office/drawing/2014/main" id="{25B0D151-6DC8-4057-8A97-45DBD22795E8}"/>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281244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 xmlns:a16="http://schemas.microsoft.com/office/drawing/2014/main" id="{30C04CCE-80E0-43E9-AD76-1DFE67D1362D}"/>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3" name="Symbol zastępczy stopki 2">
            <a:extLst>
              <a:ext uri="{FF2B5EF4-FFF2-40B4-BE49-F238E27FC236}">
                <a16:creationId xmlns="" xmlns:a16="http://schemas.microsoft.com/office/drawing/2014/main" id="{438AF1DC-6A09-4F04-BD05-649831D8BE6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 xmlns:a16="http://schemas.microsoft.com/office/drawing/2014/main" id="{2DCD953C-3429-4255-B10B-08958020B7F8}"/>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35547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B97C7CC-9103-48DC-B438-E938C9EC7EA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 xmlns:a16="http://schemas.microsoft.com/office/drawing/2014/main" id="{8E62902F-3793-4EFA-A558-4878D80F1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 xmlns:a16="http://schemas.microsoft.com/office/drawing/2014/main" id="{E331BEE4-3DD7-4E4C-AD5B-8F586AFC2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6381F01A-EF72-4CFE-9B0E-35E63080086B}"/>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6" name="Symbol zastępczy stopki 5">
            <a:extLst>
              <a:ext uri="{FF2B5EF4-FFF2-40B4-BE49-F238E27FC236}">
                <a16:creationId xmlns="" xmlns:a16="http://schemas.microsoft.com/office/drawing/2014/main" id="{F3BDAB49-7FAD-405B-9301-99AE85B36CE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4A44987C-A7C9-41CD-95C0-47683EA9C1A9}"/>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69441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6EA5D0A-B98F-4B20-A5B7-D77CFB3E5F4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 xmlns:a16="http://schemas.microsoft.com/office/drawing/2014/main" id="{4C7FDF25-265B-4521-9669-0150A0A24C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 xmlns:a16="http://schemas.microsoft.com/office/drawing/2014/main" id="{65CFB1C7-BC60-40FA-B406-25383209B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5E9583C2-19A1-4F7E-B0E6-4D7D870F9B80}"/>
              </a:ext>
            </a:extLst>
          </p:cNvPr>
          <p:cNvSpPr>
            <a:spLocks noGrp="1"/>
          </p:cNvSpPr>
          <p:nvPr>
            <p:ph type="dt" sz="half" idx="10"/>
          </p:nvPr>
        </p:nvSpPr>
        <p:spPr/>
        <p:txBody>
          <a:bodyPr/>
          <a:lstStyle/>
          <a:p>
            <a:fld id="{55371668-2727-4E03-89AA-902590CA3B61}" type="datetimeFigureOut">
              <a:rPr lang="pl-PL" smtClean="0"/>
              <a:t>03.03.2023</a:t>
            </a:fld>
            <a:endParaRPr lang="pl-PL"/>
          </a:p>
        </p:txBody>
      </p:sp>
      <p:sp>
        <p:nvSpPr>
          <p:cNvPr id="6" name="Symbol zastępczy stopki 5">
            <a:extLst>
              <a:ext uri="{FF2B5EF4-FFF2-40B4-BE49-F238E27FC236}">
                <a16:creationId xmlns="" xmlns:a16="http://schemas.microsoft.com/office/drawing/2014/main" id="{82597597-DE6F-4F2E-A47C-D9C499F15C9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A09B75D8-A74D-4FF6-8784-399B7D07F884}"/>
              </a:ext>
            </a:extLst>
          </p:cNvPr>
          <p:cNvSpPr>
            <a:spLocks noGrp="1"/>
          </p:cNvSpPr>
          <p:nvPr>
            <p:ph type="sldNum" sz="quarter" idx="12"/>
          </p:nvPr>
        </p:nvSpPr>
        <p:spPr/>
        <p:txBody>
          <a:bodyPr/>
          <a:lstStyle/>
          <a:p>
            <a:fld id="{846DC440-9E5B-4F56-9F44-A25ED240A397}" type="slidenum">
              <a:rPr lang="pl-PL" smtClean="0"/>
              <a:t>‹#›</a:t>
            </a:fld>
            <a:endParaRPr lang="pl-PL"/>
          </a:p>
        </p:txBody>
      </p:sp>
    </p:spTree>
    <p:extLst>
      <p:ext uri="{BB962C8B-B14F-4D97-AF65-F5344CB8AC3E}">
        <p14:creationId xmlns:p14="http://schemas.microsoft.com/office/powerpoint/2010/main" val="230378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 xmlns:a16="http://schemas.microsoft.com/office/drawing/2014/main" id="{A4ED65E7-1CC7-45F5-9D09-FE5B6CBAD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 xmlns:a16="http://schemas.microsoft.com/office/drawing/2014/main" id="{CAC6AB94-F2F7-4BA4-8ED1-BF8C26E28B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6515D45A-52FD-4E09-AE97-FC8BCBEF54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71668-2727-4E03-89AA-902590CA3B61}" type="datetimeFigureOut">
              <a:rPr lang="pl-PL" smtClean="0"/>
              <a:t>03.03.2023</a:t>
            </a:fld>
            <a:endParaRPr lang="pl-PL"/>
          </a:p>
        </p:txBody>
      </p:sp>
      <p:sp>
        <p:nvSpPr>
          <p:cNvPr id="5" name="Symbol zastępczy stopki 4">
            <a:extLst>
              <a:ext uri="{FF2B5EF4-FFF2-40B4-BE49-F238E27FC236}">
                <a16:creationId xmlns="" xmlns:a16="http://schemas.microsoft.com/office/drawing/2014/main" id="{45A17701-2DF2-4B0A-9398-473A948988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 xmlns:a16="http://schemas.microsoft.com/office/drawing/2014/main" id="{F0C1A9D1-EDBD-4EE7-AB43-C98CEB80FF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DC440-9E5B-4F56-9F44-A25ED240A397}" type="slidenum">
              <a:rPr lang="pl-PL" smtClean="0"/>
              <a:t>‹#›</a:t>
            </a:fld>
            <a:endParaRPr lang="pl-PL"/>
          </a:p>
        </p:txBody>
      </p:sp>
    </p:spTree>
    <p:extLst>
      <p:ext uri="{BB962C8B-B14F-4D97-AF65-F5344CB8AC3E}">
        <p14:creationId xmlns:p14="http://schemas.microsoft.com/office/powerpoint/2010/main" val="343398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 xmlns:a16="http://schemas.microsoft.com/office/drawing/2014/main" id="{52B332B0-C108-4130-BCA0-0FCA6B4F0C50}"/>
              </a:ext>
            </a:extLst>
          </p:cNvPr>
          <p:cNvSpPr/>
          <p:nvPr/>
        </p:nvSpPr>
        <p:spPr>
          <a:xfrm>
            <a:off x="1605751" y="1674674"/>
            <a:ext cx="8980535" cy="2585323"/>
          </a:xfrm>
          <a:prstGeom prst="rect">
            <a:avLst/>
          </a:prstGeom>
          <a:noFill/>
        </p:spPr>
        <p:txBody>
          <a:bodyPr wrap="none" lIns="91440" tIns="45720" rIns="91440" bIns="45720">
            <a:spAutoFit/>
          </a:bodyPr>
          <a:lstStyle/>
          <a:p>
            <a:pPr algn="ctr"/>
            <a:r>
              <a:rPr lang="pl-PL" sz="5400" b="1" dirty="0">
                <a:ln w="9525">
                  <a:solidFill>
                    <a:schemeClr val="bg1"/>
                  </a:solidFill>
                  <a:prstDash val="solid"/>
                </a:ln>
                <a:effectLst>
                  <a:outerShdw blurRad="12700" dist="38100" dir="2700000" algn="tl" rotWithShape="0">
                    <a:schemeClr val="bg1">
                      <a:lumMod val="50000"/>
                    </a:schemeClr>
                  </a:outerShdw>
                </a:effectLst>
              </a:rPr>
              <a:t>Odpowiedzi na pytania</a:t>
            </a:r>
          </a:p>
          <a:p>
            <a:pPr algn="ctr"/>
            <a:r>
              <a:rPr lang="pl-PL" sz="5400" b="1" dirty="0">
                <a:ln w="9525">
                  <a:solidFill>
                    <a:schemeClr val="bg1"/>
                  </a:solidFill>
                  <a:prstDash val="solid"/>
                </a:ln>
                <a:effectLst>
                  <a:outerShdw blurRad="12700" dist="38100" dir="2700000" algn="tl" rotWithShape="0">
                    <a:schemeClr val="bg1">
                      <a:lumMod val="50000"/>
                    </a:schemeClr>
                  </a:outerShdw>
                </a:effectLst>
              </a:rPr>
              <a:t>skierowane przez uczestników </a:t>
            </a:r>
          </a:p>
          <a:p>
            <a:pPr algn="ctr"/>
            <a:r>
              <a:rPr lang="pl-PL" sz="5400" b="1" dirty="0">
                <a:ln w="9525">
                  <a:solidFill>
                    <a:schemeClr val="bg1"/>
                  </a:solidFill>
                  <a:prstDash val="solid"/>
                </a:ln>
                <a:effectLst>
                  <a:outerShdw blurRad="12700" dist="38100" dir="2700000" algn="tl" rotWithShape="0">
                    <a:schemeClr val="bg1">
                      <a:lumMod val="50000"/>
                    </a:schemeClr>
                  </a:outerShdw>
                </a:effectLst>
              </a:rPr>
              <a:t>szkolenia </a:t>
            </a:r>
            <a:endParaRPr lang="pl-P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Połowa ramki 4">
            <a:extLst>
              <a:ext uri="{FF2B5EF4-FFF2-40B4-BE49-F238E27FC236}">
                <a16:creationId xmlns="" xmlns:a16="http://schemas.microsoft.com/office/drawing/2014/main" id="{C7CD55DF-D8CD-4AC2-A406-B900037A324D}"/>
              </a:ext>
            </a:extLst>
          </p:cNvPr>
          <p:cNvSpPr/>
          <p:nvPr/>
        </p:nvSpPr>
        <p:spPr>
          <a:xfrm>
            <a:off x="1387010" y="1123730"/>
            <a:ext cx="1613043" cy="1428107"/>
          </a:xfrm>
          <a:prstGeom prst="half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6" name="Połowa ramki 5">
            <a:extLst>
              <a:ext uri="{FF2B5EF4-FFF2-40B4-BE49-F238E27FC236}">
                <a16:creationId xmlns="" xmlns:a16="http://schemas.microsoft.com/office/drawing/2014/main" id="{F037A315-3B13-47CF-B2D8-89CEF79B42E6}"/>
              </a:ext>
            </a:extLst>
          </p:cNvPr>
          <p:cNvSpPr/>
          <p:nvPr/>
        </p:nvSpPr>
        <p:spPr>
          <a:xfrm rot="10800000">
            <a:off x="9374415" y="3199447"/>
            <a:ext cx="1613043" cy="1428107"/>
          </a:xfrm>
          <a:prstGeom prst="half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Prostokąt 6">
            <a:extLst>
              <a:ext uri="{FF2B5EF4-FFF2-40B4-BE49-F238E27FC236}">
                <a16:creationId xmlns="" xmlns:a16="http://schemas.microsoft.com/office/drawing/2014/main" id="{445AF81D-D276-48BE-9203-CEDC8F38A7C6}"/>
              </a:ext>
            </a:extLst>
          </p:cNvPr>
          <p:cNvSpPr/>
          <p:nvPr/>
        </p:nvSpPr>
        <p:spPr>
          <a:xfrm>
            <a:off x="1676793" y="5276466"/>
            <a:ext cx="8838445" cy="1077218"/>
          </a:xfrm>
          <a:prstGeom prst="rect">
            <a:avLst/>
          </a:prstGeom>
          <a:noFill/>
        </p:spPr>
        <p:txBody>
          <a:bodyPr wrap="none" lIns="91440" tIns="45720" rIns="91440" bIns="45720">
            <a:spAutoFit/>
          </a:bodyPr>
          <a:lstStyle/>
          <a:p>
            <a:pPr algn="ctr"/>
            <a:r>
              <a:rPr lang="pl-PL" sz="3200" spc="50" dirty="0">
                <a:ln w="9525" cmpd="sng">
                  <a:solidFill>
                    <a:schemeClr val="accent1"/>
                  </a:solidFill>
                  <a:prstDash val="solid"/>
                </a:ln>
                <a:solidFill>
                  <a:srgbClr val="70AD47">
                    <a:tint val="1000"/>
                  </a:srgbClr>
                </a:solidFill>
                <a:effectLst>
                  <a:glow rad="38100">
                    <a:schemeClr val="accent1">
                      <a:alpha val="40000"/>
                    </a:schemeClr>
                  </a:glow>
                </a:effectLst>
              </a:rPr>
              <a:t>Szkolenie z zakresu postępowań o awans naukowy</a:t>
            </a:r>
          </a:p>
          <a:p>
            <a:pPr algn="ctr"/>
            <a:r>
              <a:rPr lang="pl-PL" sz="3200" cap="none" spc="50" dirty="0">
                <a:ln w="9525" cmpd="sng">
                  <a:solidFill>
                    <a:schemeClr val="accent1"/>
                  </a:solidFill>
                  <a:prstDash val="solid"/>
                </a:ln>
                <a:solidFill>
                  <a:srgbClr val="70AD47">
                    <a:tint val="1000"/>
                  </a:srgbClr>
                </a:solidFill>
                <a:effectLst>
                  <a:glow rad="38100">
                    <a:schemeClr val="accent1">
                      <a:alpha val="40000"/>
                    </a:schemeClr>
                  </a:glow>
                </a:effectLst>
              </a:rPr>
              <a:t>13 marca 2023 r.</a:t>
            </a:r>
          </a:p>
        </p:txBody>
      </p:sp>
    </p:spTree>
    <p:extLst>
      <p:ext uri="{BB962C8B-B14F-4D97-AF65-F5344CB8AC3E}">
        <p14:creationId xmlns:p14="http://schemas.microsoft.com/office/powerpoint/2010/main" val="302964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86588758"/>
              </p:ext>
            </p:extLst>
          </p:nvPr>
        </p:nvGraphicFramePr>
        <p:xfrm>
          <a:off x="536330" y="1182954"/>
          <a:ext cx="11306908" cy="49682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12</a:t>
                      </a:r>
                    </a:p>
                  </a:txBody>
                  <a:tcPr/>
                </a:tc>
                <a:tc>
                  <a:txBody>
                    <a:bodyPr/>
                    <a:lstStyle/>
                    <a:p>
                      <a:pPr algn="just"/>
                      <a:endParaRPr lang="pl-PL" sz="1400" b="0" dirty="0"/>
                    </a:p>
                  </a:txBody>
                  <a:tcPr/>
                </a:tc>
                <a:tc>
                  <a:txBody>
                    <a:bodyPr/>
                    <a:lstStyle/>
                    <a:p>
                      <a:pPr algn="just"/>
                      <a:r>
                        <a:rPr lang="pl-PL" sz="1400" b="0" i="0" kern="1200" dirty="0" smtClean="0">
                          <a:solidFill>
                            <a:schemeClr val="dk1"/>
                          </a:solidFill>
                          <a:effectLst/>
                          <a:latin typeface="+mn-lt"/>
                          <a:ea typeface="+mn-ea"/>
                          <a:cs typeface="+mn-cs"/>
                        </a:rPr>
                        <a:t>akademickiego </a:t>
                      </a:r>
                      <a:r>
                        <a:rPr lang="pl-PL" sz="1400" b="0" i="0" kern="1200" dirty="0">
                          <a:solidFill>
                            <a:schemeClr val="dk1"/>
                          </a:solidFill>
                          <a:effectLst/>
                          <a:latin typeface="+mn-lt"/>
                          <a:ea typeface="+mn-ea"/>
                          <a:cs typeface="+mn-cs"/>
                        </a:rPr>
                        <a:t>albo pracownika naukowego, koszty postępowania ponosi zatrudniająca go uczelnia, instytut PAN, instytut badawczy lub instytut międzynarodowy.</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a:t>13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składzie komisji ds. przeprowadzenia egzaminów doktorskich z dyscypliny dodatkowej, podstawowej i języka nowożytnego w przewodzie doktorskim może uczestniczyć promotor, który również wystawia ocenę?</a:t>
                      </a:r>
                    </a:p>
                    <a:p>
                      <a:pPr algn="just"/>
                      <a:endParaRPr lang="pl-PL" sz="1400" b="0" dirty="0"/>
                    </a:p>
                  </a:txBody>
                  <a:tcPr/>
                </a:tc>
                <a:tc>
                  <a:txBody>
                    <a:bodyPr/>
                    <a:lstStyle/>
                    <a:p>
                      <a:pPr algn="just"/>
                      <a:r>
                        <a:rPr lang="pl-PL" sz="1400" b="0" dirty="0">
                          <a:latin typeface="+mn-lt"/>
                        </a:rPr>
                        <a:t>Zagadnienie to regulowane jest</a:t>
                      </a:r>
                      <a:r>
                        <a:rPr lang="pl-PL" sz="1400" b="0" baseline="0" dirty="0">
                          <a:latin typeface="+mn-lt"/>
                        </a:rPr>
                        <a:t> </a:t>
                      </a:r>
                      <a:r>
                        <a:rPr lang="pl-PL" sz="1400" b="0" baseline="0" dirty="0" smtClean="0">
                          <a:latin typeface="+mn-lt"/>
                        </a:rPr>
                        <a:t>w </a:t>
                      </a:r>
                      <a:r>
                        <a:rPr lang="pl-PL" sz="1400" b="0" dirty="0" smtClean="0">
                          <a:latin typeface="+mn-lt"/>
                          <a:cs typeface="Times New Roman" panose="02020603050405020304" pitchFamily="18" charset="0"/>
                        </a:rPr>
                        <a:t>§ </a:t>
                      </a:r>
                      <a:r>
                        <a:rPr lang="pl-PL" sz="1400" b="0" dirty="0">
                          <a:latin typeface="+mn-lt"/>
                          <a:cs typeface="Times New Roman" panose="02020603050405020304" pitchFamily="18" charset="0"/>
                        </a:rPr>
                        <a:t>3 ust. 1 rozporządzenia</a:t>
                      </a:r>
                      <a:r>
                        <a:rPr lang="pl-PL" sz="1400" b="0" baseline="0" dirty="0">
                          <a:latin typeface="+mn-lt"/>
                          <a:cs typeface="Times New Roman" panose="02020603050405020304" pitchFamily="18" charset="0"/>
                        </a:rPr>
                        <a:t> Ministra Nauki i Szkolnictwa Wyższego z dnia 19 stycznia 2018 r. w sprawie szczegółowego trybu i warunków przeprowadzania czynności w przewodzie doktorskim, </a:t>
                      </a:r>
                      <a:r>
                        <a:rPr lang="pl-PL" sz="1400" b="0" baseline="0" dirty="0" smtClean="0">
                          <a:latin typeface="+mn-lt"/>
                          <a:cs typeface="Times New Roman" panose="02020603050405020304" pitchFamily="18" charset="0"/>
                        </a:rPr>
                        <a:t>                     w </a:t>
                      </a:r>
                      <a:r>
                        <a:rPr lang="pl-PL" sz="1400" b="0" baseline="0" dirty="0">
                          <a:latin typeface="+mn-lt"/>
                          <a:cs typeface="Times New Roman" panose="02020603050405020304" pitchFamily="18" charset="0"/>
                        </a:rPr>
                        <a:t>postępowaniu habilitacyjnym oraz w postępowaniu </a:t>
                      </a:r>
                      <a:r>
                        <a:rPr lang="pl-PL" sz="1400" b="0" baseline="0" dirty="0" smtClean="0">
                          <a:latin typeface="+mn-lt"/>
                          <a:cs typeface="Times New Roman" panose="02020603050405020304" pitchFamily="18" charset="0"/>
                        </a:rPr>
                        <a:t>                    o </a:t>
                      </a:r>
                      <a:r>
                        <a:rPr lang="pl-PL" sz="1400" b="0" baseline="0" dirty="0">
                          <a:latin typeface="+mn-lt"/>
                          <a:cs typeface="Times New Roman" panose="02020603050405020304" pitchFamily="18" charset="0"/>
                        </a:rPr>
                        <a:t>nadanie tytułu profesora. Na gruncie tego przepisu w skład właściwej komisji do przeprowadzenia egzaminu z dyscypliny </a:t>
                      </a:r>
                      <a:r>
                        <a:rPr lang="pl-PL" sz="1400" b="0" baseline="0" dirty="0" smtClean="0">
                          <a:latin typeface="+mn-lt"/>
                          <a:cs typeface="Times New Roman" panose="02020603050405020304" pitchFamily="18" charset="0"/>
                        </a:rPr>
                        <a:t>podstawowej </a:t>
                      </a:r>
                      <a:r>
                        <a:rPr lang="pl-PL" sz="1400" b="0" baseline="0" dirty="0">
                          <a:latin typeface="+mn-lt"/>
                          <a:cs typeface="Times New Roman" panose="02020603050405020304" pitchFamily="18" charset="0"/>
                        </a:rPr>
                        <a:t>promotor wchodzi obligatoryjnie, z dyscypliny dodatkowej i nowożytnego </a:t>
                      </a:r>
                      <a:r>
                        <a:rPr lang="pl-PL" sz="1400" b="0" baseline="0" dirty="0" smtClean="0">
                          <a:latin typeface="+mn-lt"/>
                          <a:cs typeface="Times New Roman" panose="02020603050405020304" pitchFamily="18" charset="0"/>
                        </a:rPr>
                        <a:t>języka </a:t>
                      </a:r>
                      <a:r>
                        <a:rPr lang="pl-PL" sz="1400" b="0" baseline="0" dirty="0">
                          <a:latin typeface="+mn-lt"/>
                          <a:cs typeface="Times New Roman" panose="02020603050405020304" pitchFamily="18" charset="0"/>
                        </a:rPr>
                        <a:t>obowiązkowego może wejść.</a:t>
                      </a:r>
                      <a:endParaRPr lang="pl-PL" sz="1400" b="0" dirty="0">
                        <a:latin typeface="+mn-lt"/>
                      </a:endParaRPr>
                    </a:p>
                  </a:txBody>
                  <a:tcPr/>
                </a:tc>
                <a:extLst>
                  <a:ext uri="{0D108BD9-81ED-4DB2-BD59-A6C34878D82A}">
                    <a16:rowId xmlns="" xmlns:a16="http://schemas.microsoft.com/office/drawing/2014/main" val="10002"/>
                  </a:ext>
                </a:extLst>
              </a:tr>
              <a:tr h="0">
                <a:tc>
                  <a:txBody>
                    <a:bodyPr/>
                    <a:lstStyle/>
                    <a:p>
                      <a:pPr algn="just"/>
                      <a:r>
                        <a:rPr lang="pl-PL" sz="1400" dirty="0"/>
                        <a:t>14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doktorant w postępowaniu doktorskim może poprawić rozprawę </a:t>
                      </a:r>
                      <a:r>
                        <a:rPr lang="pl-PL" sz="1400" kern="1200" dirty="0" smtClean="0">
                          <a:solidFill>
                            <a:schemeClr val="dk1"/>
                          </a:solidFill>
                          <a:effectLst/>
                          <a:latin typeface="+mn-lt"/>
                          <a:ea typeface="+mn-ea"/>
                          <a:cs typeface="+mn-cs"/>
                        </a:rPr>
                        <a:t>doktorską, </a:t>
                      </a:r>
                      <a:r>
                        <a:rPr lang="pl-PL" sz="1400" kern="1200" dirty="0">
                          <a:solidFill>
                            <a:schemeClr val="dk1"/>
                          </a:solidFill>
                          <a:effectLst/>
                          <a:latin typeface="+mn-lt"/>
                          <a:ea typeface="+mn-ea"/>
                          <a:cs typeface="+mn-cs"/>
                        </a:rPr>
                        <a:t>jeśli 3 recenzje są negatywne, a recenzenci zasugerowali w treści i w konkluzji recenzji wprowadzenie zmian w rozprawie?</a:t>
                      </a:r>
                    </a:p>
                    <a:p>
                      <a:pPr algn="just"/>
                      <a:endParaRPr lang="pl-PL" sz="1400" b="0" dirty="0"/>
                    </a:p>
                  </a:txBody>
                  <a:tcPr/>
                </a:tc>
                <a:tc>
                  <a:txBody>
                    <a:bodyPr/>
                    <a:lstStyle/>
                    <a:p>
                      <a:pPr algn="just"/>
                      <a:r>
                        <a:rPr lang="pl-PL" sz="1400" b="0" dirty="0">
                          <a:latin typeface="+mn-lt"/>
                        </a:rPr>
                        <a:t>Przepisy</a:t>
                      </a:r>
                      <a:r>
                        <a:rPr lang="pl-PL" sz="1400" b="0" baseline="0" dirty="0">
                          <a:latin typeface="+mn-lt"/>
                        </a:rPr>
                        <a:t> </a:t>
                      </a:r>
                      <a:r>
                        <a:rPr lang="pl-PL" sz="1400" b="0" baseline="0" dirty="0" err="1">
                          <a:latin typeface="+mn-lt"/>
                        </a:rPr>
                        <a:t>p.s.w.n</a:t>
                      </a:r>
                      <a:r>
                        <a:rPr lang="pl-PL" sz="1400" b="0" baseline="0" dirty="0">
                          <a:latin typeface="+mn-lt"/>
                        </a:rPr>
                        <a:t>. nie przewidują wprost takiej możliwości. Należy przyjąć, mając na uwadze, że gotowa rozprawa doktorska jest konstytutywnym elementem wszczęcia postępowania, a recenzje zawierające ostateczną konkluzje mają być sporządzone w określonym ustawowym terminie, że nie powinna być to czynność dopuszczalna. </a:t>
                      </a:r>
                      <a:endParaRPr lang="pl-PL" sz="1400" b="0" dirty="0">
                        <a:latin typeface="+mn-lt"/>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26672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851106937"/>
              </p:ext>
            </p:extLst>
          </p:nvPr>
        </p:nvGraphicFramePr>
        <p:xfrm>
          <a:off x="536330" y="1182954"/>
          <a:ext cx="11306908" cy="475488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absolwent studiów doktorantkach powinien składać wniosek o wszczęcie postępowania skoro dla takiego absolwenta datą wszczęcia postępowania jest data złożenia wniosku o wyznaczenie Promotora/ów? Czy wewnętrzne przepisy mogą przewidywać dodatkowo wszczęcie </a:t>
                      </a:r>
                      <a:r>
                        <a:rPr lang="pl-PL" sz="1400" kern="1200" dirty="0" smtClean="0">
                          <a:solidFill>
                            <a:schemeClr val="dk1"/>
                          </a:solidFill>
                          <a:effectLst/>
                          <a:latin typeface="+mn-lt"/>
                          <a:ea typeface="+mn-ea"/>
                          <a:cs typeface="+mn-cs"/>
                        </a:rPr>
                        <a:t>postępowania</a:t>
                      </a:r>
                      <a:r>
                        <a:rPr lang="pl-PL" sz="1400" kern="1200" dirty="0">
                          <a:solidFill>
                            <a:schemeClr val="dk1"/>
                          </a:solidFill>
                          <a:effectLst/>
                          <a:latin typeface="+mn-lt"/>
                          <a:ea typeface="+mn-ea"/>
                          <a:cs typeface="+mn-cs"/>
                        </a:rPr>
                        <a:t>?</a:t>
                      </a:r>
                    </a:p>
                    <a:p>
                      <a:pPr algn="just"/>
                      <a:endParaRPr lang="pl-PL" sz="1400" b="0" dirty="0"/>
                    </a:p>
                  </a:txBody>
                  <a:tcPr/>
                </a:tc>
                <a:tc>
                  <a:txBody>
                    <a:bodyPr/>
                    <a:lstStyle/>
                    <a:p>
                      <a:pPr algn="just"/>
                      <a:r>
                        <a:rPr lang="pl-PL" sz="1400" b="0" i="0" kern="1200" dirty="0">
                          <a:solidFill>
                            <a:schemeClr val="dk1"/>
                          </a:solidFill>
                          <a:effectLst/>
                          <a:latin typeface="+mn-lt"/>
                          <a:ea typeface="+mn-ea"/>
                          <a:cs typeface="+mn-cs"/>
                        </a:rPr>
                        <a:t>Od osób, do których zastosowanie znajduje art. 179 ust. 7 </a:t>
                      </a:r>
                      <a:r>
                        <a:rPr lang="pl-PL" sz="1400" b="0" i="0" kern="1200" dirty="0" err="1">
                          <a:solidFill>
                            <a:schemeClr val="dk1"/>
                          </a:solidFill>
                          <a:effectLst/>
                          <a:latin typeface="+mn-lt"/>
                          <a:ea typeface="+mn-ea"/>
                          <a:cs typeface="+mn-cs"/>
                        </a:rPr>
                        <a:t>p.w.p.s.w.n</a:t>
                      </a:r>
                      <a:r>
                        <a:rPr lang="pl-PL" sz="1400" b="0" i="0" kern="1200" dirty="0">
                          <a:solidFill>
                            <a:schemeClr val="dk1"/>
                          </a:solidFill>
                          <a:effectLst/>
                          <a:latin typeface="+mn-lt"/>
                          <a:ea typeface="+mn-ea"/>
                          <a:cs typeface="+mn-cs"/>
                        </a:rPr>
                        <a:t>.</a:t>
                      </a:r>
                      <a:r>
                        <a:rPr lang="pl-PL" sz="1400" b="0" i="0" kern="1200" baseline="0" dirty="0">
                          <a:solidFill>
                            <a:schemeClr val="dk1"/>
                          </a:solidFill>
                          <a:effectLst/>
                          <a:latin typeface="+mn-lt"/>
                          <a:ea typeface="+mn-ea"/>
                          <a:cs typeface="+mn-cs"/>
                        </a:rPr>
                        <a:t>, nie ma potrzeby wymagać dodatkowego podania w przedmiocie wszczęcia postępowania. Przepisy wewnętrzne podmiotu doktoryzującego mogą określać wzór wniosku o wyznaczenie promotora, w którym zostaną także zawarte elementy właściwe dla wniosku o wszczęcie postępowania. Nie ma natomiast podstaw, by przepisy wewnętrzne podmiotu doktoryzującego mogły przewidywać dodatkową czynność związaną z wszczęciem </a:t>
                      </a:r>
                      <a:r>
                        <a:rPr lang="pl-PL" sz="1400" b="0" i="0" kern="1200" baseline="0" dirty="0" smtClean="0">
                          <a:solidFill>
                            <a:schemeClr val="dk1"/>
                          </a:solidFill>
                          <a:effectLst/>
                          <a:latin typeface="+mn-lt"/>
                          <a:ea typeface="+mn-ea"/>
                          <a:cs typeface="+mn-cs"/>
                        </a:rPr>
                        <a:t>postępowania</a:t>
                      </a:r>
                      <a:r>
                        <a:rPr lang="pl-PL" sz="1400" b="0" i="0" kern="1200" baseline="0" dirty="0">
                          <a:solidFill>
                            <a:schemeClr val="dk1"/>
                          </a:solidFill>
                          <a:effectLst/>
                          <a:latin typeface="+mn-lt"/>
                          <a:ea typeface="+mn-ea"/>
                          <a:cs typeface="+mn-cs"/>
                        </a:rPr>
                        <a:t>.</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a:t>16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ustawa </a:t>
                      </a:r>
                      <a:r>
                        <a:rPr lang="pl-PL" sz="1400" kern="1200" dirty="0" smtClean="0">
                          <a:solidFill>
                            <a:schemeClr val="dk1"/>
                          </a:solidFill>
                          <a:effectLst/>
                          <a:latin typeface="+mn-lt"/>
                          <a:ea typeface="+mn-ea"/>
                          <a:cs typeface="+mn-cs"/>
                        </a:rPr>
                        <a:t>dopuszcza, </a:t>
                      </a:r>
                      <a:r>
                        <a:rPr lang="pl-PL" sz="1400" kern="1200" dirty="0">
                          <a:solidFill>
                            <a:schemeClr val="dk1"/>
                          </a:solidFill>
                          <a:effectLst/>
                          <a:latin typeface="+mn-lt"/>
                          <a:ea typeface="+mn-ea"/>
                          <a:cs typeface="+mn-cs"/>
                        </a:rPr>
                        <a:t>aby rozprawa doktorska w dziedzinie sztuki w dyscyplinie sztuki plastyczne i konserwacja dzieł sztuki miał formę pisemną, czy też musi to być dzieło wraz z jego opisem?</a:t>
                      </a:r>
                    </a:p>
                    <a:p>
                      <a:pPr algn="just"/>
                      <a:endParaRPr lang="pl-PL" sz="1400" b="0" dirty="0"/>
                    </a:p>
                  </a:txBody>
                  <a:tcPr/>
                </a:tc>
                <a:tc>
                  <a:txBody>
                    <a:bodyPr/>
                    <a:lstStyle/>
                    <a:p>
                      <a:pPr algn="just"/>
                      <a:r>
                        <a:rPr lang="pl-PL" sz="1400" b="0" dirty="0">
                          <a:latin typeface="+mn-lt"/>
                        </a:rPr>
                        <a:t>Osoba ubiegająca się o nadanie stopnia</a:t>
                      </a:r>
                      <a:r>
                        <a:rPr lang="pl-PL" sz="1400" b="0" baseline="0" dirty="0">
                          <a:latin typeface="+mn-lt"/>
                        </a:rPr>
                        <a:t> doktora w dziedzinie sztuki w dyscyplinie sztuki plastycznej i konserwacja dzieł sztuki nie jest ograniczona do przedłożenia rozprawy doktorskiej w formie dzieła artystycznego. </a:t>
                      </a:r>
                      <a:endParaRPr lang="pl-PL" sz="1400" b="0" dirty="0">
                        <a:latin typeface="+mn-lt"/>
                      </a:endParaRPr>
                    </a:p>
                  </a:txBody>
                  <a:tcPr/>
                </a:tc>
                <a:extLst>
                  <a:ext uri="{0D108BD9-81ED-4DB2-BD59-A6C34878D82A}">
                    <a16:rowId xmlns="" xmlns:a16="http://schemas.microsoft.com/office/drawing/2014/main" val="10002"/>
                  </a:ext>
                </a:extLst>
              </a:tr>
              <a:tr h="0">
                <a:tc>
                  <a:txBody>
                    <a:bodyPr/>
                    <a:lstStyle/>
                    <a:p>
                      <a:pPr algn="just"/>
                      <a:r>
                        <a:rPr lang="pl-PL" sz="1400" dirty="0"/>
                        <a:t>17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członkowie Rady będący jednocześnie recenzentami bądź członkami komisji doktorskiej (rekomendującej dopuszczenie do obrony), mogą głosować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sprawach o dopuszczenie do obrony oraz za nadaniem stopnia doktora?</a:t>
                      </a:r>
                    </a:p>
                    <a:p>
                      <a:pPr algn="just"/>
                      <a:endParaRPr lang="pl-PL" sz="1400" b="0" dirty="0"/>
                    </a:p>
                  </a:txBody>
                  <a:tcPr/>
                </a:tc>
                <a:tc>
                  <a:txBody>
                    <a:bodyPr/>
                    <a:lstStyle/>
                    <a:p>
                      <a:pPr algn="just"/>
                      <a:r>
                        <a:rPr lang="pl-PL" sz="1400" b="0" dirty="0">
                          <a:latin typeface="+mn-lt"/>
                        </a:rPr>
                        <a:t>Na gruncie przepisów</a:t>
                      </a:r>
                      <a:r>
                        <a:rPr lang="pl-PL" sz="1400" b="0" baseline="0" dirty="0">
                          <a:latin typeface="+mn-lt"/>
                        </a:rPr>
                        <a:t> </a:t>
                      </a:r>
                      <a:r>
                        <a:rPr lang="pl-PL" sz="1400" b="0" baseline="0" dirty="0" err="1">
                          <a:latin typeface="+mn-lt"/>
                        </a:rPr>
                        <a:t>p.s.w.n</a:t>
                      </a:r>
                      <a:r>
                        <a:rPr lang="pl-PL" sz="1400" b="0" baseline="0" dirty="0">
                          <a:latin typeface="+mn-lt"/>
                        </a:rPr>
                        <a:t>. członek właściwego organu podmiotu doktoryzującego nie może pełnić funkcji recenzenta. Odnośnie do członków komisji doktorskiej, </a:t>
                      </a:r>
                      <a:r>
                        <a:rPr lang="pl-PL" sz="1400" b="0" baseline="0" dirty="0" smtClean="0">
                          <a:latin typeface="+mn-lt"/>
                        </a:rPr>
                        <a:t>                  w </a:t>
                      </a:r>
                      <a:r>
                        <a:rPr lang="pl-PL" sz="1400" b="0" baseline="0" dirty="0">
                          <a:latin typeface="+mn-lt"/>
                        </a:rPr>
                        <a:t>zakresie ich uprawnienia do głosowania, należy przyjąć, że taka możliwość istnieje. </a:t>
                      </a:r>
                      <a:endParaRPr lang="pl-PL" sz="1400" b="0" dirty="0">
                        <a:latin typeface="+mn-lt"/>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071927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905676042"/>
              </p:ext>
            </p:extLst>
          </p:nvPr>
        </p:nvGraphicFramePr>
        <p:xfrm>
          <a:off x="536330" y="1182954"/>
          <a:ext cx="11306908" cy="454152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18</a:t>
                      </a:r>
                    </a:p>
                  </a:txBody>
                  <a:tcPr/>
                </a:tc>
                <a:tc>
                  <a:txBody>
                    <a:bodyPr/>
                    <a:lstStyle/>
                    <a:p>
                      <a:pPr algn="just"/>
                      <a:r>
                        <a:rPr lang="pl-PL" sz="1400" kern="1200" dirty="0">
                          <a:solidFill>
                            <a:schemeClr val="dk1"/>
                          </a:solidFill>
                          <a:effectLst/>
                          <a:latin typeface="+mn-lt"/>
                          <a:ea typeface="+mn-ea"/>
                          <a:cs typeface="+mn-cs"/>
                        </a:rPr>
                        <a:t>Przewody doktorskie </a:t>
                      </a:r>
                      <a:r>
                        <a:rPr lang="pl-PL" sz="1400" kern="1200" dirty="0" smtClean="0">
                          <a:solidFill>
                            <a:schemeClr val="dk1"/>
                          </a:solidFill>
                          <a:effectLst/>
                          <a:latin typeface="+mn-lt"/>
                          <a:ea typeface="+mn-ea"/>
                          <a:cs typeface="+mn-cs"/>
                        </a:rPr>
                        <a:t>niezakończone </a:t>
                      </a:r>
                      <a:r>
                        <a:rPr lang="pl-PL" sz="1400" kern="1200" dirty="0">
                          <a:solidFill>
                            <a:schemeClr val="dk1"/>
                          </a:solidFill>
                          <a:effectLst/>
                          <a:latin typeface="+mn-lt"/>
                          <a:ea typeface="+mn-ea"/>
                          <a:cs typeface="+mn-cs"/>
                        </a:rPr>
                        <a:t>do końca 2023 r. będą zamykane z mocy prawa albo umarzane na wniosek. Jak wygląda procedura ponownego wszczęcia </a:t>
                      </a:r>
                      <a:r>
                        <a:rPr lang="pl-PL" sz="1400" kern="1200" dirty="0" smtClean="0">
                          <a:solidFill>
                            <a:schemeClr val="dk1"/>
                          </a:solidFill>
                          <a:effectLst/>
                          <a:latin typeface="+mn-lt"/>
                          <a:ea typeface="+mn-ea"/>
                          <a:cs typeface="+mn-cs"/>
                        </a:rPr>
                        <a:t>    w nowym </a:t>
                      </a:r>
                      <a:r>
                        <a:rPr lang="pl-PL" sz="1400" kern="1200" dirty="0">
                          <a:solidFill>
                            <a:schemeClr val="dk1"/>
                          </a:solidFill>
                          <a:effectLst/>
                          <a:latin typeface="+mn-lt"/>
                          <a:ea typeface="+mn-ea"/>
                          <a:cs typeface="+mn-cs"/>
                        </a:rPr>
                        <a:t>trybie w obu przypadkach?</a:t>
                      </a:r>
                      <a:endParaRPr lang="pl-PL" sz="1400" b="0" dirty="0"/>
                    </a:p>
                  </a:txBody>
                  <a:tcPr/>
                </a:tc>
                <a:tc>
                  <a:txBody>
                    <a:bodyPr/>
                    <a:lstStyle/>
                    <a:p>
                      <a:pPr algn="just"/>
                      <a:r>
                        <a:rPr lang="pl-PL" sz="1400" b="0" dirty="0">
                          <a:latin typeface="+mn-lt"/>
                        </a:rPr>
                        <a:t>Przewody doktorskie niezakończone do dnia 31 grudnia 2023 r. prowadzone po raz pierwszy w pierwszej instancji</a:t>
                      </a:r>
                      <a:r>
                        <a:rPr lang="pl-PL" sz="1400" b="0" baseline="0" dirty="0">
                          <a:latin typeface="+mn-lt"/>
                        </a:rPr>
                        <a:t> będzie należało umorzyć na podstawie odpowiednio stosowanego art. 105 </a:t>
                      </a:r>
                      <a:r>
                        <a:rPr lang="pl-PL" sz="1400" b="0" baseline="0" dirty="0">
                          <a:latin typeface="Times New Roman" panose="02020603050405020304" pitchFamily="18" charset="0"/>
                          <a:cs typeface="Times New Roman" panose="02020603050405020304" pitchFamily="18" charset="0"/>
                        </a:rPr>
                        <a:t>§ 1 k.p.a. Zakończony w ten sposób przewód doktorski nie skutkuje okresem karencji odnośnie do ponownej możliwości ubiegania się o nadanie stopnia. </a:t>
                      </a:r>
                      <a:r>
                        <a:rPr lang="pl-PL" sz="1400" b="0" baseline="0" dirty="0" smtClean="0">
                          <a:latin typeface="Times New Roman" panose="02020603050405020304" pitchFamily="18" charset="0"/>
                          <a:cs typeface="Times New Roman" panose="02020603050405020304" pitchFamily="18" charset="0"/>
                        </a:rPr>
                        <a:t>               W </a:t>
                      </a:r>
                      <a:r>
                        <a:rPr lang="pl-PL" sz="1400" b="0" baseline="0" dirty="0">
                          <a:latin typeface="Times New Roman" panose="02020603050405020304" pitchFamily="18" charset="0"/>
                          <a:cs typeface="Times New Roman" panose="02020603050405020304" pitchFamily="18" charset="0"/>
                        </a:rPr>
                        <a:t>konsekwencji dana osoba będzie mogła bez przeszkód </a:t>
                      </a:r>
                      <a:r>
                        <a:rPr lang="pl-PL" sz="1400" b="0" baseline="0" dirty="0" smtClean="0">
                          <a:latin typeface="Times New Roman" panose="02020603050405020304" pitchFamily="18" charset="0"/>
                          <a:cs typeface="Times New Roman" panose="02020603050405020304" pitchFamily="18" charset="0"/>
                        </a:rPr>
                        <a:t>              w </a:t>
                      </a:r>
                      <a:r>
                        <a:rPr lang="pl-PL" sz="1400" b="0" baseline="0" dirty="0">
                          <a:latin typeface="Times New Roman" panose="02020603050405020304" pitchFamily="18" charset="0"/>
                          <a:cs typeface="Times New Roman" panose="02020603050405020304" pitchFamily="18" charset="0"/>
                        </a:rPr>
                        <a:t>dowolnym momencie ubiegać się o nadanie stopnia doktora na zasadach określonych w przepisach </a:t>
                      </a:r>
                      <a:r>
                        <a:rPr lang="pl-PL" sz="1400" b="0" baseline="0" dirty="0" err="1">
                          <a:latin typeface="Times New Roman" panose="02020603050405020304" pitchFamily="18" charset="0"/>
                          <a:cs typeface="Times New Roman" panose="02020603050405020304" pitchFamily="18" charset="0"/>
                        </a:rPr>
                        <a:t>p.s.w.n</a:t>
                      </a:r>
                      <a:r>
                        <a:rPr lang="pl-PL" sz="1400" b="0" baseline="0" dirty="0">
                          <a:latin typeface="Times New Roman" panose="02020603050405020304" pitchFamily="18" charset="0"/>
                          <a:cs typeface="Times New Roman" panose="02020603050405020304" pitchFamily="18" charset="0"/>
                        </a:rPr>
                        <a:t>. </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a:t>19</a:t>
                      </a:r>
                    </a:p>
                  </a:txBody>
                  <a:tcPr/>
                </a:tc>
                <a:tc>
                  <a:txBody>
                    <a:bodyPr/>
                    <a:lstStyle/>
                    <a:p>
                      <a:pPr algn="just"/>
                      <a:r>
                        <a:rPr lang="pl-PL" sz="1400" kern="1200" dirty="0">
                          <a:solidFill>
                            <a:schemeClr val="dk1"/>
                          </a:solidFill>
                          <a:effectLst/>
                          <a:latin typeface="+mn-lt"/>
                          <a:ea typeface="+mn-ea"/>
                          <a:cs typeface="+mn-cs"/>
                        </a:rPr>
                        <a:t>Czy istnieje możliwość przeprowadzenia egzaminu z języka nowożytnego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przypadku</a:t>
                      </a:r>
                      <a:r>
                        <a:rPr lang="pl-PL" sz="1400" kern="1200" baseline="0" dirty="0">
                          <a:solidFill>
                            <a:schemeClr val="dk1"/>
                          </a:solidFill>
                          <a:effectLst/>
                          <a:latin typeface="+mn-lt"/>
                          <a:ea typeface="+mn-ea"/>
                          <a:cs typeface="+mn-cs"/>
                        </a:rPr>
                        <a:t> </a:t>
                      </a:r>
                      <a:r>
                        <a:rPr lang="pl-PL" sz="1400" kern="1200" dirty="0">
                          <a:solidFill>
                            <a:schemeClr val="dk1"/>
                          </a:solidFill>
                          <a:effectLst/>
                          <a:latin typeface="+mn-lt"/>
                          <a:ea typeface="+mn-ea"/>
                          <a:cs typeface="+mn-cs"/>
                        </a:rPr>
                        <a:t>braku certyfikatu dokumentującego znajomość języka nowożytnego, co najmniej na</a:t>
                      </a:r>
                      <a:r>
                        <a:rPr lang="pl-PL" sz="1400" kern="1200" baseline="0" dirty="0">
                          <a:solidFill>
                            <a:schemeClr val="dk1"/>
                          </a:solidFill>
                          <a:effectLst/>
                          <a:latin typeface="+mn-lt"/>
                          <a:ea typeface="+mn-ea"/>
                          <a:cs typeface="+mn-cs"/>
                        </a:rPr>
                        <a:t> </a:t>
                      </a:r>
                      <a:r>
                        <a:rPr lang="pl-PL" sz="1400" kern="1200" dirty="0">
                          <a:solidFill>
                            <a:schemeClr val="dk1"/>
                          </a:solidFill>
                          <a:effectLst/>
                          <a:latin typeface="+mn-lt"/>
                          <a:ea typeface="+mn-ea"/>
                          <a:cs typeface="+mn-cs"/>
                        </a:rPr>
                        <a:t>poziomie B2 lub dyplom studiów poświadczający znajomość tego języka na poziomie B2?</a:t>
                      </a:r>
                    </a:p>
                  </a:txBody>
                  <a:tcPr/>
                </a:tc>
                <a:tc>
                  <a:txBody>
                    <a:bodyPr/>
                    <a:lstStyle/>
                    <a:p>
                      <a:pPr algn="just"/>
                      <a:r>
                        <a:rPr lang="pl-PL" sz="1400" b="0" dirty="0">
                          <a:latin typeface="+mn-lt"/>
                        </a:rPr>
                        <a:t>Taka</a:t>
                      </a:r>
                      <a:r>
                        <a:rPr lang="pl-PL" sz="1400" b="0" baseline="0" dirty="0">
                          <a:latin typeface="+mn-lt"/>
                        </a:rPr>
                        <a:t> możliwość istnieje od dnia 14 lutego 2023 r.</a:t>
                      </a:r>
                      <a:endParaRPr lang="pl-PL" sz="1400" b="0" dirty="0">
                        <a:latin typeface="+mn-lt"/>
                      </a:endParaRPr>
                    </a:p>
                  </a:txBody>
                  <a:tcPr/>
                </a:tc>
                <a:extLst>
                  <a:ext uri="{0D108BD9-81ED-4DB2-BD59-A6C34878D82A}">
                    <a16:rowId xmlns="" xmlns:a16="http://schemas.microsoft.com/office/drawing/2014/main" val="10002"/>
                  </a:ext>
                </a:extLst>
              </a:tr>
              <a:tr h="0">
                <a:tc>
                  <a:txBody>
                    <a:bodyPr/>
                    <a:lstStyle/>
                    <a:p>
                      <a:pPr algn="just"/>
                      <a:r>
                        <a:rPr lang="pl-PL" sz="1400" dirty="0"/>
                        <a:t>20</a:t>
                      </a:r>
                    </a:p>
                  </a:txBody>
                  <a:tcPr/>
                </a:tc>
                <a:tc>
                  <a:txBody>
                    <a:bodyPr/>
                    <a:lstStyle/>
                    <a:p>
                      <a:r>
                        <a:rPr lang="pl-PL" sz="1400" kern="1200" dirty="0">
                          <a:solidFill>
                            <a:schemeClr val="dk1"/>
                          </a:solidFill>
                          <a:effectLst/>
                          <a:latin typeface="+mn-lt"/>
                          <a:ea typeface="+mn-ea"/>
                          <a:cs typeface="+mn-cs"/>
                        </a:rPr>
                        <a:t>Jak można rozwiązać problem z wypłaceniem wynagrodzenia promotorom, którzy są</a:t>
                      </a:r>
                      <a:r>
                        <a:rPr lang="pl-PL" sz="1400" kern="1200" baseline="0" dirty="0">
                          <a:solidFill>
                            <a:schemeClr val="dk1"/>
                          </a:solidFill>
                          <a:effectLst/>
                          <a:latin typeface="+mn-lt"/>
                          <a:ea typeface="+mn-ea"/>
                          <a:cs typeface="+mn-cs"/>
                        </a:rPr>
                        <a:t> </a:t>
                      </a:r>
                      <a:r>
                        <a:rPr lang="pl-PL" sz="1400" kern="1200" dirty="0">
                          <a:solidFill>
                            <a:schemeClr val="dk1"/>
                          </a:solidFill>
                          <a:effectLst/>
                          <a:latin typeface="+mn-lt"/>
                          <a:ea typeface="+mn-ea"/>
                          <a:cs typeface="+mn-cs"/>
                        </a:rPr>
                        <a:t>pracownikami naukowymi </a:t>
                      </a:r>
                      <a:r>
                        <a:rPr lang="pl-PL" sz="1400" kern="1200" dirty="0" smtClean="0">
                          <a:solidFill>
                            <a:schemeClr val="dk1"/>
                          </a:solidFill>
                          <a:effectLst/>
                          <a:latin typeface="+mn-lt"/>
                          <a:ea typeface="+mn-ea"/>
                          <a:cs typeface="+mn-cs"/>
                        </a:rPr>
                        <a:t>instytutu </a:t>
                      </a:r>
                      <a:r>
                        <a:rPr lang="pl-PL" sz="1400" kern="1200" dirty="0">
                          <a:solidFill>
                            <a:schemeClr val="dk1"/>
                          </a:solidFill>
                          <a:effectLst/>
                          <a:latin typeface="+mn-lt"/>
                          <a:ea typeface="+mn-ea"/>
                          <a:cs typeface="+mn-cs"/>
                        </a:rPr>
                        <a:t>i jednocześnie pełnią funkcję zastępców dyrektora</a:t>
                      </a:r>
                      <a:r>
                        <a:rPr lang="pl-PL" sz="1400" kern="1200" baseline="0" dirty="0">
                          <a:solidFill>
                            <a:schemeClr val="dk1"/>
                          </a:solidFill>
                          <a:effectLst/>
                          <a:latin typeface="+mn-lt"/>
                          <a:ea typeface="+mn-ea"/>
                          <a:cs typeface="+mn-cs"/>
                        </a:rPr>
                        <a:t> </a:t>
                      </a:r>
                      <a:r>
                        <a:rPr lang="pl-PL" sz="1400" kern="1200" dirty="0">
                          <a:solidFill>
                            <a:schemeClr val="dk1"/>
                          </a:solidFill>
                          <a:effectLst/>
                          <a:latin typeface="+mn-lt"/>
                          <a:ea typeface="+mn-ea"/>
                          <a:cs typeface="+mn-cs"/>
                        </a:rPr>
                        <a:t>(wysokość wynagrodzenia zależna jest od Min. Zdrowia).</a:t>
                      </a:r>
                    </a:p>
                    <a:p>
                      <a:pPr algn="just"/>
                      <a:endParaRPr lang="pl-PL" sz="1400" kern="1200" dirty="0">
                        <a:solidFill>
                          <a:schemeClr val="dk1"/>
                        </a:solidFill>
                        <a:effectLst/>
                        <a:latin typeface="+mn-lt"/>
                        <a:ea typeface="+mn-ea"/>
                        <a:cs typeface="+mn-cs"/>
                      </a:endParaRPr>
                    </a:p>
                  </a:txBody>
                  <a:tcPr/>
                </a:tc>
                <a:tc>
                  <a:txBody>
                    <a:bodyPr/>
                    <a:lstStyle/>
                    <a:p>
                      <a:pPr algn="just"/>
                      <a:r>
                        <a:rPr lang="pl-PL" sz="1400" b="0" i="0" kern="1200" dirty="0">
                          <a:solidFill>
                            <a:schemeClr val="dk1"/>
                          </a:solidFill>
                          <a:effectLst/>
                          <a:latin typeface="+mn-lt"/>
                          <a:ea typeface="+mn-ea"/>
                          <a:cs typeface="+mn-cs"/>
                        </a:rPr>
                        <a:t>Wynagrodzenie promotora wynosi 83% wynagrodzenia zasadniczego dla profesora w uczelni publicznej. Nie jest tu zatem dostrzegalna kolizja</a:t>
                      </a:r>
                      <a:r>
                        <a:rPr lang="pl-PL" sz="1400" b="0" i="0" kern="1200" baseline="0" dirty="0">
                          <a:solidFill>
                            <a:schemeClr val="dk1"/>
                          </a:solidFill>
                          <a:effectLst/>
                          <a:latin typeface="+mn-lt"/>
                          <a:ea typeface="+mn-ea"/>
                          <a:cs typeface="+mn-cs"/>
                        </a:rPr>
                        <a:t> regulacji</a:t>
                      </a:r>
                      <a:r>
                        <a:rPr lang="pl-PL" sz="1400" b="0" i="0" kern="1200" baseline="0" dirty="0" smtClean="0">
                          <a:solidFill>
                            <a:schemeClr val="dk1"/>
                          </a:solidFill>
                          <a:effectLst/>
                          <a:latin typeface="+mn-lt"/>
                          <a:ea typeface="+mn-ea"/>
                          <a:cs typeface="+mn-cs"/>
                        </a:rPr>
                        <a:t>.  </a:t>
                      </a:r>
                      <a:endParaRPr lang="pl-PL" sz="1400" b="0" dirty="0">
                        <a:latin typeface="+mn-lt"/>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284634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530887056"/>
              </p:ext>
            </p:extLst>
          </p:nvPr>
        </p:nvGraphicFramePr>
        <p:xfrm>
          <a:off x="536330" y="1182954"/>
          <a:ext cx="11306908" cy="39014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5727895">
                  <a:extLst>
                    <a:ext uri="{9D8B030D-6E8A-4147-A177-3AD203B41FA5}">
                      <a16:colId xmlns="" xmlns:a16="http://schemas.microsoft.com/office/drawing/2014/main" val="20001"/>
                    </a:ext>
                  </a:extLst>
                </a:gridCol>
                <a:gridCol w="4954758">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21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Zagadnienie dotyczące przeprowadzenia egzaminów weryfikujących poziom 8 PRK,  tylko stacjonarnie czy też zdalnie? Dotyczy trybu eksternistycznego oraz egzaminu z języka obcego nowożytnego dla doktorantów studiów doktoranckich rozpoczętych przed rokiem akademickim 2019/2020, którzy wszczynają </a:t>
                      </a:r>
                      <a:r>
                        <a:rPr lang="pl-PL" sz="1400" kern="1200" dirty="0" smtClean="0">
                          <a:solidFill>
                            <a:schemeClr val="dk1"/>
                          </a:solidFill>
                          <a:effectLst/>
                          <a:latin typeface="+mn-lt"/>
                          <a:ea typeface="+mn-ea"/>
                          <a:cs typeface="+mn-cs"/>
                        </a:rPr>
                        <a:t>postępowania</a:t>
                      </a:r>
                      <a:r>
                        <a:rPr lang="pl-PL" sz="1400" kern="1200" dirty="0">
                          <a:solidFill>
                            <a:schemeClr val="dk1"/>
                          </a:solidFill>
                          <a:effectLst/>
                          <a:latin typeface="+mn-lt"/>
                          <a:ea typeface="+mn-ea"/>
                          <a:cs typeface="+mn-cs"/>
                        </a:rPr>
                        <a:t> zgodnie z ustawą Prawo o szkolnictwie wyższym i nauce.  </a:t>
                      </a:r>
                    </a:p>
                    <a:p>
                      <a:pPr algn="just"/>
                      <a:endParaRPr lang="pl-PL" sz="1400" b="0" dirty="0"/>
                    </a:p>
                  </a:txBody>
                  <a:tcPr/>
                </a:tc>
                <a:tc>
                  <a:txBody>
                    <a:bodyPr/>
                    <a:lstStyle/>
                    <a:p>
                      <a:pPr algn="just"/>
                      <a:r>
                        <a:rPr lang="pl-PL" sz="1400" b="0" dirty="0">
                          <a:latin typeface="+mn-lt"/>
                        </a:rPr>
                        <a:t>Kwestia ta podlega wewnętrznym regulacjom podmiotu doktoryzującego uchwalonym na podstawie upoważnienia zawartego w art. 192 ust. 2 </a:t>
                      </a:r>
                      <a:r>
                        <a:rPr lang="pl-PL" sz="1400" b="0" dirty="0" err="1">
                          <a:latin typeface="+mn-lt"/>
                        </a:rPr>
                        <a:t>p.s.w.n</a:t>
                      </a:r>
                      <a:r>
                        <a:rPr lang="pl-PL" sz="1400" b="0" dirty="0">
                          <a:latin typeface="+mn-lt"/>
                        </a:rPr>
                        <a:t>.</a:t>
                      </a:r>
                    </a:p>
                  </a:txBody>
                  <a:tcPr/>
                </a:tc>
                <a:extLst>
                  <a:ext uri="{0D108BD9-81ED-4DB2-BD59-A6C34878D82A}">
                    <a16:rowId xmlns="" xmlns:a16="http://schemas.microsoft.com/office/drawing/2014/main" val="10001"/>
                  </a:ext>
                </a:extLst>
              </a:tr>
              <a:tr h="0">
                <a:tc>
                  <a:txBody>
                    <a:bodyPr/>
                    <a:lstStyle/>
                    <a:p>
                      <a:pPr algn="just"/>
                      <a:r>
                        <a:rPr lang="pl-PL" sz="1400" dirty="0"/>
                        <a:t>22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Obrona rozprawy doktorskiej w postępowaniu w sprawie nadania stopnia doktora (wszczęcie zgodnie z ustawą Prawo o szkolnictwie wyższym i nauce)- czy możliwy jest tryb hybrydowy (jednocześnie stacjonarny i zdalny). </a:t>
                      </a:r>
                    </a:p>
                    <a:p>
                      <a:pPr algn="just"/>
                      <a:endParaRPr lang="pl-PL" sz="1400" b="0" dirty="0"/>
                    </a:p>
                  </a:txBody>
                  <a:tcPr/>
                </a:tc>
                <a:tc>
                  <a:txBody>
                    <a:bodyPr/>
                    <a:lstStyle/>
                    <a:p>
                      <a:pPr algn="just"/>
                      <a:r>
                        <a:rPr lang="pl-PL" sz="1400" b="0" dirty="0">
                          <a:latin typeface="+mn-lt"/>
                        </a:rPr>
                        <a:t>Zasadne jest przyjęcie opinii, że podmiot doktoryzujący </a:t>
                      </a:r>
                      <a:r>
                        <a:rPr lang="pl-PL" sz="1400" b="0" dirty="0" smtClean="0">
                          <a:latin typeface="+mn-lt"/>
                        </a:rPr>
                        <a:t>               na </a:t>
                      </a:r>
                      <a:r>
                        <a:rPr lang="pl-PL" sz="1400" b="0" dirty="0">
                          <a:latin typeface="+mn-lt"/>
                        </a:rPr>
                        <a:t>gruncie upoważnienia zawartego w art. 192 ust. 2 </a:t>
                      </a:r>
                      <a:r>
                        <a:rPr lang="pl-PL" sz="1400" b="0" dirty="0" err="1">
                          <a:latin typeface="+mn-lt"/>
                        </a:rPr>
                        <a:t>p.s.w.n</a:t>
                      </a:r>
                      <a:r>
                        <a:rPr lang="pl-PL" sz="1400" b="0" dirty="0">
                          <a:latin typeface="+mn-lt"/>
                        </a:rPr>
                        <a:t>. może przyjąć tego typu rozwiązania</a:t>
                      </a:r>
                    </a:p>
                  </a:txBody>
                  <a:tcPr/>
                </a:tc>
                <a:extLst>
                  <a:ext uri="{0D108BD9-81ED-4DB2-BD59-A6C34878D82A}">
                    <a16:rowId xmlns="" xmlns:a16="http://schemas.microsoft.com/office/drawing/2014/main" val="10002"/>
                  </a:ext>
                </a:extLst>
              </a:tr>
              <a:tr h="0">
                <a:tc>
                  <a:txBody>
                    <a:bodyPr/>
                    <a:lstStyle/>
                    <a:p>
                      <a:pPr algn="just"/>
                      <a:r>
                        <a:rPr lang="pl-PL" sz="1400" dirty="0"/>
                        <a:t>23</a:t>
                      </a:r>
                    </a:p>
                  </a:txBody>
                  <a:tcPr/>
                </a:tc>
                <a:tc>
                  <a:txBody>
                    <a:bodyPr/>
                    <a:lstStyle/>
                    <a:p>
                      <a:pPr algn="just"/>
                      <a:r>
                        <a:rPr lang="pl-PL" sz="1400" i="0" kern="1200" dirty="0">
                          <a:solidFill>
                            <a:schemeClr val="dk1"/>
                          </a:solidFill>
                          <a:effectLst/>
                          <a:latin typeface="+mn-lt"/>
                          <a:ea typeface="+mn-ea"/>
                          <a:cs typeface="+mn-cs"/>
                        </a:rPr>
                        <a:t>Czy dopuszczalne jest, aby w Regulaminie postępowań zawrzeć warunki, które miałyby być spełnione przez daną osobę jeszcze przed wszczęciem przez nią postępowania w sprawie nadania stopnia doktora?</a:t>
                      </a:r>
                      <a:endParaRPr lang="pl-PL" sz="1400" b="0" i="0" dirty="0"/>
                    </a:p>
                  </a:txBody>
                  <a:tcPr/>
                </a:tc>
                <a:tc>
                  <a:txBody>
                    <a:bodyPr/>
                    <a:lstStyle/>
                    <a:p>
                      <a:pPr algn="just"/>
                      <a:r>
                        <a:rPr lang="pl-PL" sz="1400" b="0" dirty="0">
                          <a:latin typeface="+mn-lt"/>
                        </a:rPr>
                        <a:t>Art. 189 </a:t>
                      </a:r>
                      <a:r>
                        <a:rPr lang="pl-PL" sz="1400" b="0" dirty="0" err="1">
                          <a:latin typeface="+mn-lt"/>
                        </a:rPr>
                        <a:t>p.s.w.n</a:t>
                      </a:r>
                      <a:r>
                        <a:rPr lang="pl-PL" sz="1400" b="0" dirty="0">
                          <a:latin typeface="+mn-lt"/>
                        </a:rPr>
                        <a:t>. w sposób kompleksowy reguluje warunki skutecznego wszczęcia postępowania w sprawie nadania stopnia doktora. </a:t>
                      </a:r>
                    </a:p>
                  </a:txBody>
                  <a:tcPr/>
                </a:tc>
                <a:extLst>
                  <a:ext uri="{0D108BD9-81ED-4DB2-BD59-A6C34878D82A}">
                    <a16:rowId xmlns="" xmlns:a16="http://schemas.microsoft.com/office/drawing/2014/main" val="465675486"/>
                  </a:ext>
                </a:extLst>
              </a:tr>
            </a:tbl>
          </a:graphicData>
        </a:graphic>
      </p:graphicFrame>
    </p:spTree>
    <p:extLst>
      <p:ext uri="{BB962C8B-B14F-4D97-AF65-F5344CB8AC3E}">
        <p14:creationId xmlns:p14="http://schemas.microsoft.com/office/powerpoint/2010/main" val="1141806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762867722"/>
              </p:ext>
            </p:extLst>
          </p:nvPr>
        </p:nvGraphicFramePr>
        <p:xfrm>
          <a:off x="536330" y="1182954"/>
          <a:ext cx="11306908" cy="432816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24</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Udział w Komisji Doktorskiej pracowników, którzy przeszli na </a:t>
                      </a:r>
                      <a:r>
                        <a:rPr lang="pl-PL" sz="1400" kern="1200" dirty="0" smtClean="0">
                          <a:solidFill>
                            <a:schemeClr val="dk1"/>
                          </a:solidFill>
                          <a:effectLst/>
                          <a:latin typeface="+mn-lt"/>
                          <a:ea typeface="+mn-ea"/>
                          <a:cs typeface="+mn-cs"/>
                        </a:rPr>
                        <a:t>emeryturę.</a:t>
                      </a: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Stosownie do art. 192 ust. 2 pkt </a:t>
                      </a:r>
                      <a:r>
                        <a:rPr lang="pl-PL" sz="1400" b="0" i="0" kern="1200" dirty="0">
                          <a:solidFill>
                            <a:schemeClr val="dk1"/>
                          </a:solidFill>
                          <a:effectLst/>
                          <a:latin typeface="+mn-lt"/>
                          <a:ea typeface="+mn-ea"/>
                          <a:cs typeface="+mn-cs"/>
                        </a:rPr>
                        <a:t>tryb powoływania oraz zakres czynności komisji określa uchwała właściwego organu podmiotu doktoryzującego. Nie istnieje formalne przeciwskazanie, by w skład komisji – przy prawidłowym określeniu zakresu czynności tego gremium – wchodzili emerytowaniu pracownicy podmiotu doktoryzującego. </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smtClean="0"/>
                        <a:t>25</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można określić graniczny termin do złożenia rozprawy doktorskiej w 2023 r., tak aby cała procedura w I instancji zakończyła się do 31 grudnia 2023 r. w przypadku przewodów doktorskich prowadzonych na podstawie przepisów </a:t>
                      </a:r>
                      <a:r>
                        <a:rPr lang="pl-PL" sz="1400" kern="1200" dirty="0" err="1">
                          <a:solidFill>
                            <a:schemeClr val="dk1"/>
                          </a:solidFill>
                          <a:effectLst/>
                          <a:latin typeface="+mn-lt"/>
                          <a:ea typeface="+mn-ea"/>
                          <a:cs typeface="+mn-cs"/>
                        </a:rPr>
                        <a:t>u.s.n.t.n</a:t>
                      </a:r>
                      <a:r>
                        <a:rPr lang="pl-PL" sz="1400" kern="1200" dirty="0">
                          <a:solidFill>
                            <a:schemeClr val="dk1"/>
                          </a:solidFill>
                          <a:effectLst/>
                          <a:latin typeface="+mn-lt"/>
                          <a:ea typeface="+mn-ea"/>
                          <a:cs typeface="+mn-cs"/>
                        </a:rPr>
                        <a:t>.? </a:t>
                      </a:r>
                    </a:p>
                  </a:txBody>
                  <a:tcPr/>
                </a:tc>
                <a:tc>
                  <a:txBody>
                    <a:bodyPr/>
                    <a:lstStyle/>
                    <a:p>
                      <a:pPr algn="just"/>
                      <a:r>
                        <a:rPr lang="pl-PL" sz="1400" b="0" dirty="0">
                          <a:latin typeface="+mn-lt"/>
                        </a:rPr>
                        <a:t>Stosownie do art. 14 ust. 4 </a:t>
                      </a:r>
                      <a:r>
                        <a:rPr lang="pl-PL" sz="1400" b="0" dirty="0" err="1">
                          <a:latin typeface="+mn-lt"/>
                        </a:rPr>
                        <a:t>u.s.n.t.n</a:t>
                      </a:r>
                      <a:r>
                        <a:rPr lang="pl-PL" sz="1400" b="0" dirty="0">
                          <a:latin typeface="+mn-lt"/>
                        </a:rPr>
                        <a:t>. takie uprawnienie przysługuje właściwemu organowi podmiotu doktoryzującego. </a:t>
                      </a:r>
                    </a:p>
                  </a:txBody>
                  <a:tcPr/>
                </a:tc>
                <a:extLst>
                  <a:ext uri="{0D108BD9-81ED-4DB2-BD59-A6C34878D82A}">
                    <a16:rowId xmlns="" xmlns:a16="http://schemas.microsoft.com/office/drawing/2014/main" val="2741910409"/>
                  </a:ext>
                </a:extLst>
              </a:tr>
              <a:tr h="0">
                <a:tc>
                  <a:txBody>
                    <a:bodyPr/>
                    <a:lstStyle/>
                    <a:p>
                      <a:pPr algn="just"/>
                      <a:r>
                        <a:rPr lang="pl-PL" sz="1400" dirty="0" smtClean="0"/>
                        <a:t>26</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przypadku rozprawy doktorskiej będącej zbiorem opublikowanych </a:t>
                      </a:r>
                      <a:r>
                        <a:rPr lang="pl-PL" sz="1400" kern="1200" dirty="0" smtClean="0">
                          <a:solidFill>
                            <a:schemeClr val="dk1"/>
                          </a:solidFill>
                          <a:effectLst/>
                          <a:latin typeface="+mn-lt"/>
                          <a:ea typeface="+mn-ea"/>
                          <a:cs typeface="+mn-cs"/>
                        </a:rPr>
                        <a:t>                              i </a:t>
                      </a:r>
                      <a:r>
                        <a:rPr lang="pl-PL" sz="1400" kern="1200" dirty="0">
                          <a:solidFill>
                            <a:schemeClr val="dk1"/>
                          </a:solidFill>
                          <a:effectLst/>
                          <a:latin typeface="+mn-lt"/>
                          <a:ea typeface="+mn-ea"/>
                          <a:cs typeface="+mn-cs"/>
                        </a:rPr>
                        <a:t>powiązanych tematycznie artykułów w skład rozprawy może wchodzić artykuł,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podstawie którego stwierdzono spełnienie warunku posiadania w dorobku kandydata do stopnia doktora co najmniej jednej punktowanej publikacji, o której mowa w art. 186 ust. 1 pkt 3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Tak, z uwagi na to, że rozprawa doktorska powstaje przed wszczęciem postępowania w sprawie nadania stopnia doktora.</a:t>
                      </a:r>
                    </a:p>
                  </a:txBody>
                  <a:tcPr/>
                </a:tc>
                <a:extLst>
                  <a:ext uri="{0D108BD9-81ED-4DB2-BD59-A6C34878D82A}">
                    <a16:rowId xmlns="" xmlns:a16="http://schemas.microsoft.com/office/drawing/2014/main" val="1157456191"/>
                  </a:ext>
                </a:extLst>
              </a:tr>
            </a:tbl>
          </a:graphicData>
        </a:graphic>
      </p:graphicFrame>
    </p:spTree>
    <p:extLst>
      <p:ext uri="{BB962C8B-B14F-4D97-AF65-F5344CB8AC3E}">
        <p14:creationId xmlns:p14="http://schemas.microsoft.com/office/powerpoint/2010/main" val="62817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747486434"/>
              </p:ext>
            </p:extLst>
          </p:nvPr>
        </p:nvGraphicFramePr>
        <p:xfrm>
          <a:off x="536330" y="1182954"/>
          <a:ext cx="11306908" cy="551688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27</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artykuł </a:t>
                      </a:r>
                      <a:r>
                        <a:rPr lang="pl-PL" sz="1400" kern="1200" dirty="0" smtClean="0">
                          <a:solidFill>
                            <a:schemeClr val="dk1"/>
                          </a:solidFill>
                          <a:effectLst/>
                          <a:latin typeface="+mn-lt"/>
                          <a:ea typeface="+mn-ea"/>
                          <a:cs typeface="+mn-cs"/>
                        </a:rPr>
                        <a:t>opublikowany, </a:t>
                      </a:r>
                      <a:r>
                        <a:rPr lang="pl-PL" sz="1400" kern="1200" dirty="0">
                          <a:solidFill>
                            <a:schemeClr val="dk1"/>
                          </a:solidFill>
                          <a:effectLst/>
                          <a:latin typeface="+mn-lt"/>
                          <a:ea typeface="+mn-ea"/>
                          <a:cs typeface="+mn-cs"/>
                        </a:rPr>
                        <a:t>np. w 2017 r., może być włączony w zbiór opublikowanych i powiązanych tematycznie artykułów naukowych tworzących rozprawę doktorską, przygotowywaną w trybie eksternistycznym (nowa procedura), a więc dużo wcześniej niż złożenie wniosku o wyznaczenie promotora i następnie wniosku o wszczęcie postępowania w sprawie nadania stopnia doktora?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Zasadne jest przyjęcie opinii, że przedmiotowy artykuł może wchodzić w skład rozprawy doktorskiej. Sprawowanie opieki nad powstaniem rozprawy doktorskiej nie oznacza, że wszystkie przeprowadzone badania  w ramach rozprawy doktorskiej muszą mieć miejsce po powołaniu promotora rozprawy doktorskiej.</a:t>
                      </a:r>
                    </a:p>
                  </a:txBody>
                  <a:tcPr/>
                </a:tc>
                <a:extLst>
                  <a:ext uri="{0D108BD9-81ED-4DB2-BD59-A6C34878D82A}">
                    <a16:rowId xmlns="" xmlns:a16="http://schemas.microsoft.com/office/drawing/2014/main" val="10001"/>
                  </a:ext>
                </a:extLst>
              </a:tr>
              <a:tr h="0">
                <a:tc>
                  <a:txBody>
                    <a:bodyPr/>
                    <a:lstStyle/>
                    <a:p>
                      <a:pPr algn="just"/>
                      <a:r>
                        <a:rPr lang="pl-PL" sz="1400" dirty="0" smtClean="0"/>
                        <a:t>28</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koszty tłumaczeń w postępowaniu w sprawie nadania stopnia doktora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trybie eksternistycznym obciążają podmiot doktoryzujący czy też kandydata bądź jednostkę zatrudniającą? Czy umowa zawierana z kandydatem albo jednostką zatrudniającą dot. konieczności poniesienia kosztów postępowania może zawierać także konieczność poniesienia kosztów tłumaczeń?</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Zgodnie z art. 182 ust. 3 </a:t>
                      </a:r>
                      <a:r>
                        <a:rPr lang="pl-PL" sz="1400" b="0" dirty="0" err="1">
                          <a:latin typeface="+mn-lt"/>
                        </a:rPr>
                        <a:t>p.s.w.n</a:t>
                      </a:r>
                      <a:r>
                        <a:rPr lang="pl-PL" sz="1400" b="0" dirty="0">
                          <a:latin typeface="+mn-lt"/>
                        </a:rPr>
                        <a:t>. </a:t>
                      </a:r>
                      <a:r>
                        <a:rPr lang="pl-PL" sz="1400" dirty="0"/>
                        <a:t/>
                      </a:r>
                      <a:br>
                        <a:rPr lang="pl-PL" sz="1400" dirty="0"/>
                      </a:br>
                      <a:r>
                        <a:rPr lang="pl-PL" sz="1400" b="0" i="0" kern="1200" dirty="0">
                          <a:solidFill>
                            <a:schemeClr val="dk1"/>
                          </a:solidFill>
                          <a:effectLst/>
                          <a:latin typeface="+mn-lt"/>
                          <a:ea typeface="+mn-ea"/>
                          <a:cs typeface="+mn-cs"/>
                        </a:rPr>
                        <a:t>w</a:t>
                      </a:r>
                      <a:r>
                        <a:rPr lang="pl-PL" sz="1400" b="0" i="0" kern="1200" dirty="0" smtClean="0">
                          <a:solidFill>
                            <a:schemeClr val="dk1"/>
                          </a:solidFill>
                          <a:effectLst/>
                          <a:latin typeface="+mn-lt"/>
                          <a:ea typeface="+mn-ea"/>
                          <a:cs typeface="+mn-cs"/>
                        </a:rPr>
                        <a:t>ysokość </a:t>
                      </a:r>
                      <a:r>
                        <a:rPr lang="pl-PL" sz="1400" b="0" i="0" kern="1200" dirty="0">
                          <a:solidFill>
                            <a:schemeClr val="dk1"/>
                          </a:solidFill>
                          <a:effectLst/>
                          <a:latin typeface="+mn-lt"/>
                          <a:ea typeface="+mn-ea"/>
                          <a:cs typeface="+mn-cs"/>
                        </a:rPr>
                        <a:t>opłaty nie może przekraczać kosztów postępowania, uwzględniających w szczególności koszty wynagrodzeń promotora lub promotorów, promotora pomocniczego i recenzentów. Koszty tłumaczenia wchodzą niewątpliwie w wysokość opłaty za przeprowadzenie postępowania w sprawie nadania stopnia doktora. Jednocześnie stosownie do ust. 1 i 6 tej ustawy </a:t>
                      </a:r>
                      <a:r>
                        <a:rPr lang="pl-PL" sz="1400" dirty="0"/>
                        <a:t/>
                      </a:r>
                      <a:br>
                        <a:rPr lang="pl-PL" sz="1400" dirty="0"/>
                      </a:br>
                      <a:r>
                        <a:rPr lang="pl-PL" sz="1400" b="0" i="0" kern="1200" dirty="0">
                          <a:solidFill>
                            <a:schemeClr val="dk1"/>
                          </a:solidFill>
                          <a:effectLst/>
                          <a:latin typeface="+mn-lt"/>
                          <a:ea typeface="+mn-ea"/>
                          <a:cs typeface="+mn-cs"/>
                        </a:rPr>
                        <a:t>osoba, która ubiega się o nadanie stopnia doktora, stopnia doktora habilitowanego lub tytułu profesora, wnosi opłatę za przeprowadzenie postępowania w tej sprawie. W przypadku nauczyciela akademickiego albo pracownika naukowego, koszty postępowania ponosi zatrudniająca go uczelnia, instytut PAN, instytut badawczy lub instytut międzynarodowy.</a:t>
                      </a:r>
                      <a:endParaRPr lang="pl-PL" sz="1400" b="0" dirty="0">
                        <a:latin typeface="+mn-lt"/>
                      </a:endParaRPr>
                    </a:p>
                  </a:txBody>
                  <a:tcPr/>
                </a:tc>
                <a:extLst>
                  <a:ext uri="{0D108BD9-81ED-4DB2-BD59-A6C34878D82A}">
                    <a16:rowId xmlns="" xmlns:a16="http://schemas.microsoft.com/office/drawing/2014/main" val="3124771639"/>
                  </a:ext>
                </a:extLst>
              </a:tr>
            </a:tbl>
          </a:graphicData>
        </a:graphic>
      </p:graphicFrame>
    </p:spTree>
    <p:extLst>
      <p:ext uri="{BB962C8B-B14F-4D97-AF65-F5344CB8AC3E}">
        <p14:creationId xmlns:p14="http://schemas.microsoft.com/office/powerpoint/2010/main" val="136648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537216614"/>
              </p:ext>
            </p:extLst>
          </p:nvPr>
        </p:nvGraphicFramePr>
        <p:xfrm>
          <a:off x="536330" y="1182954"/>
          <a:ext cx="11306908" cy="518160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29</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Szkole Doktorskiej możliwe jest powołanie dla jednego doktoranta dwóch promotorów, reprezentujący różne </a:t>
                      </a:r>
                      <a:r>
                        <a:rPr lang="pl-PL" sz="1400" kern="1200" dirty="0" smtClean="0">
                          <a:solidFill>
                            <a:schemeClr val="dk1"/>
                          </a:solidFill>
                          <a:effectLst/>
                          <a:latin typeface="+mn-lt"/>
                          <a:ea typeface="+mn-ea"/>
                          <a:cs typeface="+mn-cs"/>
                        </a:rPr>
                        <a:t>dyscypliny, </a:t>
                      </a:r>
                      <a:r>
                        <a:rPr lang="pl-PL" sz="1400" kern="1200" dirty="0">
                          <a:solidFill>
                            <a:schemeClr val="dk1"/>
                          </a:solidFill>
                          <a:effectLst/>
                          <a:latin typeface="+mn-lt"/>
                          <a:ea typeface="+mn-ea"/>
                          <a:cs typeface="+mn-cs"/>
                        </a:rPr>
                        <a:t>a nawet dziedziny nauki?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Zgodnie z art. 190 ust. 1 </a:t>
                      </a:r>
                      <a:r>
                        <a:rPr lang="pl-PL" sz="1400" b="0" dirty="0" err="1">
                          <a:latin typeface="+mn-lt"/>
                        </a:rPr>
                        <a:t>p.s.w.n</a:t>
                      </a:r>
                      <a:r>
                        <a:rPr lang="pl-PL" sz="1400" b="0" dirty="0">
                          <a:latin typeface="+mn-lt"/>
                        </a:rPr>
                        <a:t>. </a:t>
                      </a:r>
                      <a:r>
                        <a:rPr lang="pl-PL" sz="1400" b="0" i="0" kern="1200" dirty="0">
                          <a:solidFill>
                            <a:schemeClr val="dk1"/>
                          </a:solidFill>
                          <a:effectLst/>
                          <a:latin typeface="+mn-lt"/>
                          <a:ea typeface="+mn-ea"/>
                          <a:cs typeface="+mn-cs"/>
                        </a:rPr>
                        <a:t>opieka naukowa nad przygotowaniem rozprawy doktorskiej jest sprawowana przez promotora lub promotorów albo przez promotora </a:t>
                      </a:r>
                      <a:r>
                        <a:rPr lang="pl-PL" sz="1400" b="0" i="0" kern="1200" dirty="0" smtClean="0">
                          <a:solidFill>
                            <a:schemeClr val="dk1"/>
                          </a:solidFill>
                          <a:effectLst/>
                          <a:latin typeface="+mn-lt"/>
                          <a:ea typeface="+mn-ea"/>
                          <a:cs typeface="+mn-cs"/>
                        </a:rPr>
                        <a:t>                  i </a:t>
                      </a:r>
                      <a:r>
                        <a:rPr lang="pl-PL" sz="1400" b="0" i="0" kern="1200" dirty="0">
                          <a:solidFill>
                            <a:schemeClr val="dk1"/>
                          </a:solidFill>
                          <a:effectLst/>
                          <a:latin typeface="+mn-lt"/>
                          <a:ea typeface="+mn-ea"/>
                          <a:cs typeface="+mn-cs"/>
                        </a:rPr>
                        <a:t>promotora pomocniczego. Na gruncie tego przepisu jest możliwe powołanie dwóch promotorów rozprawy doktorskiej. W przypadku rozpraw doktorskich o charakterze interdyscyplinarnym w pełni uzasadnione jest powołanie </a:t>
                      </a:r>
                      <a:r>
                        <a:rPr lang="pl-PL" sz="1400" b="0" i="0" kern="1200" dirty="0" smtClean="0">
                          <a:solidFill>
                            <a:schemeClr val="dk1"/>
                          </a:solidFill>
                          <a:effectLst/>
                          <a:latin typeface="+mn-lt"/>
                          <a:ea typeface="+mn-ea"/>
                          <a:cs typeface="+mn-cs"/>
                        </a:rPr>
                        <a:t>              na </a:t>
                      </a:r>
                      <a:r>
                        <a:rPr lang="pl-PL" sz="1400" b="0" i="0" kern="1200" dirty="0">
                          <a:solidFill>
                            <a:schemeClr val="dk1"/>
                          </a:solidFill>
                          <a:effectLst/>
                          <a:latin typeface="+mn-lt"/>
                          <a:ea typeface="+mn-ea"/>
                          <a:cs typeface="+mn-cs"/>
                        </a:rPr>
                        <a:t>promotorów osób, które reprezentują różne dyscypliny.</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smtClean="0"/>
                        <a:t>30</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Stary tryb (przewód doktorski): Rada jednostki powołuje co najmniej dwóch recenzentów. Rada dyscypliny powołała na swym posiedzeniu dwóch recenzentów. Następnie wpłynęły obie recenzje, z czego jedna jest pozytywna, </a:t>
                      </a:r>
                      <a:r>
                        <a:rPr lang="pl-PL" sz="1400" kern="1200" dirty="0" smtClean="0">
                          <a:solidFill>
                            <a:schemeClr val="dk1"/>
                          </a:solidFill>
                          <a:effectLst/>
                          <a:latin typeface="+mn-lt"/>
                          <a:ea typeface="+mn-ea"/>
                          <a:cs typeface="+mn-cs"/>
                        </a:rPr>
                        <a:t>               a </a:t>
                      </a:r>
                      <a:r>
                        <a:rPr lang="pl-PL" sz="1400" kern="1200" dirty="0">
                          <a:solidFill>
                            <a:schemeClr val="dk1"/>
                          </a:solidFill>
                          <a:effectLst/>
                          <a:latin typeface="+mn-lt"/>
                          <a:ea typeface="+mn-ea"/>
                          <a:cs typeface="+mn-cs"/>
                        </a:rPr>
                        <a:t>druga negatywna. Czy w takiej sytuacji Rada dyscypliny może powołać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kolejnym posiedzeniu trzeciego recenzenta?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Zgodnie z art. 14 ust. 2 </a:t>
                      </a:r>
                      <a:r>
                        <a:rPr lang="pl-PL" sz="1400" b="0" dirty="0" err="1">
                          <a:latin typeface="+mn-lt"/>
                        </a:rPr>
                        <a:t>u.s.n.t.n</a:t>
                      </a:r>
                      <a:r>
                        <a:rPr lang="pl-PL" sz="1400" b="0" dirty="0">
                          <a:latin typeface="+mn-lt"/>
                        </a:rPr>
                        <a:t>. etapy przewodu doktorskiego kończą się podjęciem uchwał w określonym przedmiocie. Podjęcie uchwały w przedmiocie powołania recenzentów kończy dany etap tego </a:t>
                      </a:r>
                      <a:r>
                        <a:rPr lang="pl-PL" sz="1400" b="0" dirty="0" smtClean="0">
                          <a:latin typeface="+mn-lt"/>
                        </a:rPr>
                        <a:t>postępowania. </a:t>
                      </a:r>
                      <a:r>
                        <a:rPr lang="pl-PL" sz="1400" b="0" dirty="0">
                          <a:latin typeface="+mn-lt"/>
                        </a:rPr>
                        <a:t>Zasadne jest przyjęcie opinii, że powoływanie kolejnych recenzentów po jego zakończeniu nie jest prawidłowe.</a:t>
                      </a:r>
                    </a:p>
                  </a:txBody>
                  <a:tcPr/>
                </a:tc>
                <a:extLst>
                  <a:ext uri="{0D108BD9-81ED-4DB2-BD59-A6C34878D82A}">
                    <a16:rowId xmlns="" xmlns:a16="http://schemas.microsoft.com/office/drawing/2014/main" val="916755026"/>
                  </a:ext>
                </a:extLst>
              </a:tr>
              <a:tr h="0">
                <a:tc>
                  <a:txBody>
                    <a:bodyPr/>
                    <a:lstStyle/>
                    <a:p>
                      <a:pPr algn="just"/>
                      <a:r>
                        <a:rPr lang="pl-PL" sz="1400" dirty="0" smtClean="0"/>
                        <a:t>31</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podmiot doktoryzujący może zobowiązać osobę zamierzającą ubiegać się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uzyskanie stopnia doktora w trybie eksternistycznym, aby przed powołaniem promotora przedstawiła udokumentowaną informację o swoim wykształceniu, dotychczasowej aktywności naukowej i dorobku, a także koncepcję pracy doktorskiej?</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Należ przyjąć, że określenie wniosku oraz dokumentów składanych wraz z nim o powołanie promotora wchodzi </a:t>
                      </a:r>
                      <a:r>
                        <a:rPr lang="pl-PL" sz="1400" b="0" dirty="0" smtClean="0">
                          <a:latin typeface="+mn-lt"/>
                        </a:rPr>
                        <a:t>                 w </a:t>
                      </a:r>
                      <a:r>
                        <a:rPr lang="pl-PL" sz="1400" b="0" dirty="0">
                          <a:latin typeface="+mn-lt"/>
                        </a:rPr>
                        <a:t>skład dyspozycji art. 192 ust. 2 </a:t>
                      </a:r>
                      <a:r>
                        <a:rPr lang="pl-PL" sz="1400" b="0" dirty="0" err="1">
                          <a:latin typeface="+mn-lt"/>
                        </a:rPr>
                        <a:t>p.s.w.n</a:t>
                      </a:r>
                      <a:r>
                        <a:rPr lang="pl-PL" sz="1400" b="0" dirty="0">
                          <a:latin typeface="+mn-lt"/>
                        </a:rPr>
                        <a:t>.</a:t>
                      </a:r>
                    </a:p>
                  </a:txBody>
                  <a:tcPr/>
                </a:tc>
                <a:extLst>
                  <a:ext uri="{0D108BD9-81ED-4DB2-BD59-A6C34878D82A}">
                    <a16:rowId xmlns="" xmlns:a16="http://schemas.microsoft.com/office/drawing/2014/main" val="1541589320"/>
                  </a:ext>
                </a:extLst>
              </a:tr>
            </a:tbl>
          </a:graphicData>
        </a:graphic>
      </p:graphicFrame>
    </p:spTree>
    <p:extLst>
      <p:ext uri="{BB962C8B-B14F-4D97-AF65-F5344CB8AC3E}">
        <p14:creationId xmlns:p14="http://schemas.microsoft.com/office/powerpoint/2010/main" val="13050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128338376"/>
              </p:ext>
            </p:extLst>
          </p:nvPr>
        </p:nvGraphicFramePr>
        <p:xfrm>
          <a:off x="536330" y="1182954"/>
          <a:ext cx="11306908" cy="475488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32</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egzamin doktorski z dyscypliny, który osoba ubiegająca się o uzyskanie stopnia doktora w trybie eksternistycznym zobowiązana jest składać przed przystąpieniem do publicznej </a:t>
                      </a:r>
                      <a:r>
                        <a:rPr lang="pl-PL" sz="1400" kern="1200" dirty="0" smtClean="0">
                          <a:solidFill>
                            <a:schemeClr val="dk1"/>
                          </a:solidFill>
                          <a:effectLst/>
                          <a:latin typeface="+mn-lt"/>
                          <a:ea typeface="+mn-ea"/>
                          <a:cs typeface="+mn-cs"/>
                        </a:rPr>
                        <a:t>obrony, </a:t>
                      </a:r>
                      <a:r>
                        <a:rPr lang="pl-PL" sz="1400" kern="1200" dirty="0">
                          <a:solidFill>
                            <a:schemeClr val="dk1"/>
                          </a:solidFill>
                          <a:effectLst/>
                          <a:latin typeface="+mn-lt"/>
                          <a:ea typeface="+mn-ea"/>
                          <a:cs typeface="+mn-cs"/>
                        </a:rPr>
                        <a:t>powinien zakończyć się konkluzją - egzamin zdany / egzamin niezdany, czy też ma być oceniony w skali ocen </a:t>
                      </a:r>
                      <a:r>
                        <a:rPr lang="pl-PL" sz="1400" kern="1200" dirty="0" err="1">
                          <a:solidFill>
                            <a:schemeClr val="dk1"/>
                          </a:solidFill>
                          <a:effectLst/>
                          <a:latin typeface="+mn-lt"/>
                          <a:ea typeface="+mn-ea"/>
                          <a:cs typeface="+mn-cs"/>
                        </a:rPr>
                        <a:t>ndst</a:t>
                      </a:r>
                      <a:r>
                        <a:rPr lang="pl-PL" sz="1400" kern="1200" dirty="0">
                          <a:solidFill>
                            <a:schemeClr val="dk1"/>
                          </a:solidFill>
                          <a:effectLst/>
                          <a:latin typeface="+mn-lt"/>
                          <a:ea typeface="+mn-ea"/>
                          <a:cs typeface="+mn-cs"/>
                        </a:rPr>
                        <a:t>, </a:t>
                      </a:r>
                      <a:r>
                        <a:rPr lang="pl-PL" sz="1400" kern="1200" dirty="0" err="1">
                          <a:solidFill>
                            <a:schemeClr val="dk1"/>
                          </a:solidFill>
                          <a:effectLst/>
                          <a:latin typeface="+mn-lt"/>
                          <a:ea typeface="+mn-ea"/>
                          <a:cs typeface="+mn-cs"/>
                        </a:rPr>
                        <a:t>dst</a:t>
                      </a:r>
                      <a:r>
                        <a:rPr lang="pl-PL" sz="1400" kern="1200" dirty="0">
                          <a:solidFill>
                            <a:schemeClr val="dk1"/>
                          </a:solidFill>
                          <a:effectLst/>
                          <a:latin typeface="+mn-lt"/>
                          <a:ea typeface="+mn-ea"/>
                          <a:cs typeface="+mn-cs"/>
                        </a:rPr>
                        <a:t>, </a:t>
                      </a:r>
                      <a:r>
                        <a:rPr lang="pl-PL" sz="1400" kern="1200" dirty="0" err="1">
                          <a:solidFill>
                            <a:schemeClr val="dk1"/>
                          </a:solidFill>
                          <a:effectLst/>
                          <a:latin typeface="+mn-lt"/>
                          <a:ea typeface="+mn-ea"/>
                          <a:cs typeface="+mn-cs"/>
                        </a:rPr>
                        <a:t>dst</a:t>
                      </a:r>
                      <a:r>
                        <a:rPr lang="pl-PL" sz="1400" kern="1200" dirty="0">
                          <a:solidFill>
                            <a:schemeClr val="dk1"/>
                          </a:solidFill>
                          <a:effectLst/>
                          <a:latin typeface="+mn-lt"/>
                          <a:ea typeface="+mn-ea"/>
                          <a:cs typeface="+mn-cs"/>
                        </a:rPr>
                        <a:t>+, </a:t>
                      </a:r>
                      <a:r>
                        <a:rPr lang="pl-PL" sz="1400" kern="1200" dirty="0" err="1">
                          <a:solidFill>
                            <a:schemeClr val="dk1"/>
                          </a:solidFill>
                          <a:effectLst/>
                          <a:latin typeface="+mn-lt"/>
                          <a:ea typeface="+mn-ea"/>
                          <a:cs typeface="+mn-cs"/>
                        </a:rPr>
                        <a:t>db</a:t>
                      </a:r>
                      <a:r>
                        <a:rPr lang="pl-PL" sz="1400" kern="1200" dirty="0">
                          <a:solidFill>
                            <a:schemeClr val="dk1"/>
                          </a:solidFill>
                          <a:effectLst/>
                          <a:latin typeface="+mn-lt"/>
                          <a:ea typeface="+mn-ea"/>
                          <a:cs typeface="+mn-cs"/>
                        </a:rPr>
                        <a:t>, </a:t>
                      </a:r>
                      <a:r>
                        <a:rPr lang="pl-PL" sz="1400" kern="1200" dirty="0" err="1">
                          <a:solidFill>
                            <a:schemeClr val="dk1"/>
                          </a:solidFill>
                          <a:effectLst/>
                          <a:latin typeface="+mn-lt"/>
                          <a:ea typeface="+mn-ea"/>
                          <a:cs typeface="+mn-cs"/>
                        </a:rPr>
                        <a:t>db</a:t>
                      </a:r>
                      <a:r>
                        <a:rPr lang="pl-PL" sz="1400" kern="1200" dirty="0">
                          <a:solidFill>
                            <a:schemeClr val="dk1"/>
                          </a:solidFill>
                          <a:effectLst/>
                          <a:latin typeface="+mn-lt"/>
                          <a:ea typeface="+mn-ea"/>
                          <a:cs typeface="+mn-cs"/>
                        </a:rPr>
                        <a:t>+, </a:t>
                      </a:r>
                      <a:r>
                        <a:rPr lang="pl-PL" sz="1400" kern="1200" dirty="0" err="1">
                          <a:solidFill>
                            <a:schemeClr val="dk1"/>
                          </a:solidFill>
                          <a:effectLst/>
                          <a:latin typeface="+mn-lt"/>
                          <a:ea typeface="+mn-ea"/>
                          <a:cs typeface="+mn-cs"/>
                        </a:rPr>
                        <a:t>bdb</a:t>
                      </a:r>
                      <a:r>
                        <a:rPr lang="pl-PL" sz="1400" kern="1200" dirty="0">
                          <a:solidFill>
                            <a:schemeClr val="dk1"/>
                          </a:solidFill>
                          <a:effectLst/>
                          <a:latin typeface="+mn-lt"/>
                          <a:ea typeface="+mn-ea"/>
                          <a:cs typeface="+mn-cs"/>
                        </a:rPr>
                        <a:t>? Ile zagadnień powinno się pojawić na tym egzaminie?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 treści pytania wynika, że odnosi się ono do przewodów doktorskich prowadzonych na podstawie przepisów </a:t>
                      </a:r>
                      <a:r>
                        <a:rPr lang="pl-PL" sz="1400" b="0" dirty="0" err="1">
                          <a:latin typeface="+mn-lt"/>
                        </a:rPr>
                        <a:t>u.s.n.t.n</a:t>
                      </a:r>
                      <a:r>
                        <a:rPr lang="pl-PL" sz="1400" b="0" dirty="0">
                          <a:latin typeface="+mn-lt"/>
                        </a:rPr>
                        <a:t>. Stosownie do § 4 ust. 3 rozporządzenia wykonawczego do tej ustawy </a:t>
                      </a:r>
                      <a:r>
                        <a:rPr lang="pl-PL" sz="1400" b="0" i="0" kern="1200" dirty="0">
                          <a:solidFill>
                            <a:schemeClr val="dk1"/>
                          </a:solidFill>
                          <a:effectLst/>
                          <a:latin typeface="+mn-lt"/>
                          <a:ea typeface="+mn-ea"/>
                          <a:cs typeface="+mn-cs"/>
                        </a:rPr>
                        <a:t>egzaminy doktorskie są oceniane według skali ocen określonej w regulaminie studiów doktoranckich, a w przypadku gdy jednostka organizacyjna przeprowadzająca przewód doktorski nie prowadzi studiów doktoranckich - według skali ocen określonej przez radę tej jednostki.</a:t>
                      </a:r>
                      <a:endParaRPr lang="pl-PL" sz="1400" b="0" dirty="0">
                        <a:latin typeface="+mn-lt"/>
                      </a:endParaRPr>
                    </a:p>
                  </a:txBody>
                  <a:tcPr/>
                </a:tc>
                <a:extLst>
                  <a:ext uri="{0D108BD9-81ED-4DB2-BD59-A6C34878D82A}">
                    <a16:rowId xmlns="" xmlns:a16="http://schemas.microsoft.com/office/drawing/2014/main" val="10001"/>
                  </a:ext>
                </a:extLst>
              </a:tr>
              <a:tr h="0">
                <a:tc>
                  <a:txBody>
                    <a:bodyPr/>
                    <a:lstStyle/>
                    <a:p>
                      <a:pPr algn="just"/>
                      <a:r>
                        <a:rPr lang="pl-PL" sz="1400" dirty="0" smtClean="0"/>
                        <a:t>33</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można określić czasookres finalizacji doktoratu po powołaniu promotora (w przypadku postępowań w sprawie nadania stopnia doktora w trybie eksternistycznym)?</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Możliwym jest określenie terminów realizacji poszczególnych czynności procesowych podejmowanych </a:t>
                      </a:r>
                      <a:r>
                        <a:rPr lang="pl-PL" sz="1400" b="0" dirty="0" smtClean="0">
                          <a:latin typeface="+mn-lt"/>
                        </a:rPr>
                        <a:t>                  w </a:t>
                      </a:r>
                      <a:r>
                        <a:rPr lang="pl-PL" sz="1400" b="0" dirty="0">
                          <a:latin typeface="+mn-lt"/>
                        </a:rPr>
                        <a:t>toku postępowania.  Nie mogą być to jednak co do zasady terminy zawite. </a:t>
                      </a:r>
                    </a:p>
                  </a:txBody>
                  <a:tcPr/>
                </a:tc>
                <a:extLst>
                  <a:ext uri="{0D108BD9-81ED-4DB2-BD59-A6C34878D82A}">
                    <a16:rowId xmlns="" xmlns:a16="http://schemas.microsoft.com/office/drawing/2014/main" val="880622900"/>
                  </a:ext>
                </a:extLst>
              </a:tr>
              <a:tr h="0">
                <a:tc>
                  <a:txBody>
                    <a:bodyPr/>
                    <a:lstStyle/>
                    <a:p>
                      <a:pPr algn="just"/>
                      <a:r>
                        <a:rPr lang="pl-PL" sz="1400" dirty="0" smtClean="0"/>
                        <a:t>34</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procedurach przyjętych przez podmioty doktoryzujące powinien znaleźć się zapis dotyczący możliwości i zasad przeprowadzenia obrony doktorskiej w języku obcym? Czy jeżeli brak regulacji w tym zakresie w wewnętrznych procedurach uczelni, to można przeprowadzić obronę w języku obcym?</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Tryb oraz zasady przeprowadzania obrony rozprawy doktorskiej wchodzą w zakres dyspozycji art. 192 ust. 2 </a:t>
                      </a:r>
                      <a:r>
                        <a:rPr lang="pl-PL" sz="1400" b="0" dirty="0" err="1">
                          <a:latin typeface="+mn-lt"/>
                        </a:rPr>
                        <a:t>p.s.w.n</a:t>
                      </a:r>
                      <a:r>
                        <a:rPr lang="pl-PL" sz="1400" b="0" dirty="0">
                          <a:latin typeface="+mn-lt"/>
                        </a:rPr>
                        <a:t>. Z uwagi na przepisy ustawy o języku polskim, </a:t>
                      </a:r>
                      <a:r>
                        <a:rPr lang="pl-PL" sz="1400" b="0" dirty="0" smtClean="0">
                          <a:latin typeface="+mn-lt"/>
                        </a:rPr>
                        <a:t>                        w </a:t>
                      </a:r>
                      <a:r>
                        <a:rPr lang="pl-PL" sz="1400" b="0" dirty="0">
                          <a:latin typeface="+mn-lt"/>
                        </a:rPr>
                        <a:t>przypadku woli przeprowadzania obrony rozprawy doktorskiej w języku obcym, zasadne jest przyjęcie tego typu regulacji przez podmiot doktoryzujący. </a:t>
                      </a:r>
                    </a:p>
                  </a:txBody>
                  <a:tcPr/>
                </a:tc>
                <a:extLst>
                  <a:ext uri="{0D108BD9-81ED-4DB2-BD59-A6C34878D82A}">
                    <a16:rowId xmlns="" xmlns:a16="http://schemas.microsoft.com/office/drawing/2014/main" val="786612363"/>
                  </a:ext>
                </a:extLst>
              </a:tr>
            </a:tbl>
          </a:graphicData>
        </a:graphic>
      </p:graphicFrame>
    </p:spTree>
    <p:extLst>
      <p:ext uri="{BB962C8B-B14F-4D97-AF65-F5344CB8AC3E}">
        <p14:creationId xmlns:p14="http://schemas.microsoft.com/office/powerpoint/2010/main" val="559783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130488785"/>
              </p:ext>
            </p:extLst>
          </p:nvPr>
        </p:nvGraphicFramePr>
        <p:xfrm>
          <a:off x="536330" y="1182954"/>
          <a:ext cx="11306908" cy="454152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35</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jest możliwość określenia w wewnętrznych procedurach konkretnych przesłanek, po spełnieniu których będzie można powołać drugiego promotora dla doktoranta (uczestnika szkoły doktorskiej)?</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Zasady </a:t>
                      </a:r>
                      <a:r>
                        <a:rPr lang="pl-PL" sz="1400" b="0" dirty="0" smtClean="0">
                          <a:latin typeface="+mn-lt"/>
                        </a:rPr>
                        <a:t>i </a:t>
                      </a:r>
                      <a:r>
                        <a:rPr lang="pl-PL" sz="1400" b="0" dirty="0">
                          <a:latin typeface="+mn-lt"/>
                        </a:rPr>
                        <a:t>tryb powoływania promotora, w tym drugiego </a:t>
                      </a:r>
                      <a:r>
                        <a:rPr lang="pl-PL" sz="1400" b="0" dirty="0" smtClean="0">
                          <a:latin typeface="+mn-lt"/>
                        </a:rPr>
                        <a:t>promotora, </a:t>
                      </a:r>
                      <a:r>
                        <a:rPr lang="pl-PL" sz="1400" b="0" dirty="0">
                          <a:latin typeface="+mn-lt"/>
                        </a:rPr>
                        <a:t>dla uczestników szkoły doktorskiej zdecydowanie powinny być określone w regulaminie szkoły doktorskiej. Obejmuje to także przesłanki dotyczące możliwości powołania drugiego promotora. </a:t>
                      </a:r>
                    </a:p>
                  </a:txBody>
                  <a:tcPr/>
                </a:tc>
                <a:extLst>
                  <a:ext uri="{0D108BD9-81ED-4DB2-BD59-A6C34878D82A}">
                    <a16:rowId xmlns="" xmlns:a16="http://schemas.microsoft.com/office/drawing/2014/main" val="10001"/>
                  </a:ext>
                </a:extLst>
              </a:tr>
              <a:tr h="0">
                <a:tc>
                  <a:txBody>
                    <a:bodyPr/>
                    <a:lstStyle/>
                    <a:p>
                      <a:pPr algn="just"/>
                      <a:r>
                        <a:rPr lang="pl-PL" sz="1400" dirty="0" smtClean="0"/>
                        <a:t>36</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rozprawa doktorska absolwenta szkoły doktorskiej składana wraz z wnioskiem o wszczęcie postępowania w sprawie nadania stopnia doktora musi być tą samą rozprawą doktorską przygotowaną w ramach szkoły doktorskiej (tą samą rozprawą, której złożenie stanowiło zakończenie kształcenia w szkole doktorskiej)?</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Uczestnik szkoły doktorskiej, który ukończył w niej kształcenie, nie ma obowiązku przedkładania tej rozprawy doktorskiej w ramach postępowania w sprawie nadania stopnia doktora. Możliwym jest przygotowanie innej rozprawy doktorskiej w trybie eksternistycznym i ubiegania się o nadanie stopnia doktora na zasadach przewidzianych dla tego trybu. </a:t>
                      </a:r>
                    </a:p>
                  </a:txBody>
                  <a:tcPr/>
                </a:tc>
                <a:extLst>
                  <a:ext uri="{0D108BD9-81ED-4DB2-BD59-A6C34878D82A}">
                    <a16:rowId xmlns="" xmlns:a16="http://schemas.microsoft.com/office/drawing/2014/main" val="2910647349"/>
                  </a:ext>
                </a:extLst>
              </a:tr>
              <a:tr h="0">
                <a:tc>
                  <a:txBody>
                    <a:bodyPr/>
                    <a:lstStyle/>
                    <a:p>
                      <a:pPr algn="just"/>
                      <a:r>
                        <a:rPr lang="pl-PL" sz="1400" dirty="0" smtClean="0"/>
                        <a:t>37</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promotora pomocniczego i drugiego promotora można powołać na dowolnym etapie postępowania o nadanie stopnia doktora? Czy powołanie promotora pomocniczego jest </a:t>
                      </a:r>
                      <a:r>
                        <a:rPr lang="pl-PL" sz="1400" kern="1200" dirty="0" smtClean="0">
                          <a:solidFill>
                            <a:schemeClr val="dk1"/>
                          </a:solidFill>
                          <a:effectLst/>
                          <a:latin typeface="+mn-lt"/>
                          <a:ea typeface="+mn-ea"/>
                          <a:cs typeface="+mn-cs"/>
                        </a:rPr>
                        <a:t>możliwe, </a:t>
                      </a:r>
                      <a:r>
                        <a:rPr lang="pl-PL" sz="1400" kern="1200" dirty="0">
                          <a:solidFill>
                            <a:schemeClr val="dk1"/>
                          </a:solidFill>
                          <a:effectLst/>
                          <a:latin typeface="+mn-lt"/>
                          <a:ea typeface="+mn-ea"/>
                          <a:cs typeface="+mn-cs"/>
                        </a:rPr>
                        <a:t>np. na późniejszym etapie, po powołaniu promotora "głównego"?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Powołanie promotora, albo promotora i promotora pomocniczego następuje przed wszczęciem postępowania </a:t>
                      </a:r>
                      <a:r>
                        <a:rPr lang="pl-PL" sz="1400" b="0" dirty="0" smtClean="0">
                          <a:latin typeface="+mn-lt"/>
                        </a:rPr>
                        <a:t>                   w </a:t>
                      </a:r>
                      <a:r>
                        <a:rPr lang="pl-PL" sz="1400" b="0" dirty="0">
                          <a:latin typeface="+mn-lt"/>
                        </a:rPr>
                        <a:t>sprawie nadania stopnia doktora. </a:t>
                      </a:r>
                    </a:p>
                  </a:txBody>
                  <a:tcPr/>
                </a:tc>
                <a:extLst>
                  <a:ext uri="{0D108BD9-81ED-4DB2-BD59-A6C34878D82A}">
                    <a16:rowId xmlns="" xmlns:a16="http://schemas.microsoft.com/office/drawing/2014/main" val="2129795999"/>
                  </a:ext>
                </a:extLst>
              </a:tr>
            </a:tbl>
          </a:graphicData>
        </a:graphic>
      </p:graphicFrame>
    </p:spTree>
    <p:extLst>
      <p:ext uri="{BB962C8B-B14F-4D97-AF65-F5344CB8AC3E}">
        <p14:creationId xmlns:p14="http://schemas.microsoft.com/office/powerpoint/2010/main" val="2690380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49719168"/>
              </p:ext>
            </p:extLst>
          </p:nvPr>
        </p:nvGraphicFramePr>
        <p:xfrm>
          <a:off x="536330" y="1182954"/>
          <a:ext cx="11306908" cy="493776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38</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na promotora/promotora pomocniczego można powołać osobę będącą np. na urlopie bezpłatnym, naukowym oraz co w </a:t>
                      </a:r>
                      <a:r>
                        <a:rPr lang="pl-PL" sz="1400" kern="1200" dirty="0" smtClean="0">
                          <a:solidFill>
                            <a:schemeClr val="dk1"/>
                          </a:solidFill>
                          <a:effectLst/>
                          <a:latin typeface="+mn-lt"/>
                          <a:ea typeface="+mn-ea"/>
                          <a:cs typeface="+mn-cs"/>
                        </a:rPr>
                        <a:t>przypadku, </a:t>
                      </a:r>
                      <a:r>
                        <a:rPr lang="pl-PL" sz="1400" kern="1200" dirty="0">
                          <a:solidFill>
                            <a:schemeClr val="dk1"/>
                          </a:solidFill>
                          <a:effectLst/>
                          <a:latin typeface="+mn-lt"/>
                          <a:ea typeface="+mn-ea"/>
                          <a:cs typeface="+mn-cs"/>
                        </a:rPr>
                        <a:t>gdy osoba będąca promotorem udaje się na taki urlop w trakcie otwartego postępowania?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Należy przyjąć, że co do zasady w czasie przebywania na urlopie bezpłatnym jest możliwe podejmowanie innych zajęć zarobkowych.</a:t>
                      </a:r>
                    </a:p>
                  </a:txBody>
                  <a:tcPr/>
                </a:tc>
                <a:extLst>
                  <a:ext uri="{0D108BD9-81ED-4DB2-BD59-A6C34878D82A}">
                    <a16:rowId xmlns="" xmlns:a16="http://schemas.microsoft.com/office/drawing/2014/main" val="10001"/>
                  </a:ext>
                </a:extLst>
              </a:tr>
              <a:tr h="0">
                <a:tc>
                  <a:txBody>
                    <a:bodyPr/>
                    <a:lstStyle/>
                    <a:p>
                      <a:pPr algn="just"/>
                      <a:r>
                        <a:rPr lang="pl-PL" sz="1400" dirty="0" smtClean="0"/>
                        <a:t>39</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jeśli wnioskodawcą jest obcokrajowiec, to czy może on przedstawić certyfikat znajomości języka polskiego?</a:t>
                      </a:r>
                    </a:p>
                  </a:txBody>
                  <a:tcPr/>
                </a:tc>
                <a:tc>
                  <a:txBody>
                    <a:bodyPr/>
                    <a:lstStyle/>
                    <a:p>
                      <a:pPr algn="just"/>
                      <a:r>
                        <a:rPr lang="pl-PL" sz="1400" b="0" dirty="0">
                          <a:latin typeface="+mn-lt"/>
                        </a:rPr>
                        <a:t>Tak, jeżeli język polski jest dla niego językiem obcym. </a:t>
                      </a:r>
                    </a:p>
                  </a:txBody>
                  <a:tcPr/>
                </a:tc>
                <a:extLst>
                  <a:ext uri="{0D108BD9-81ED-4DB2-BD59-A6C34878D82A}">
                    <a16:rowId xmlns="" xmlns:a16="http://schemas.microsoft.com/office/drawing/2014/main" val="1433193709"/>
                  </a:ext>
                </a:extLst>
              </a:tr>
              <a:tr h="0">
                <a:tc>
                  <a:txBody>
                    <a:bodyPr/>
                    <a:lstStyle/>
                    <a:p>
                      <a:pPr algn="just"/>
                      <a:r>
                        <a:rPr lang="pl-PL" sz="1400" dirty="0" smtClean="0"/>
                        <a:t>40</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postępowaniu doktorskim można powoływać na recenzenta osoby reprezentujące tę samą jednostkę zewnętrzną? Czy też należy unikać takiej sytuacji?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Tego typu sytuację należy każdorazowo oceniać indywidualnie w kontekście przesłanki uzasadnionych wątpliwości odnośnie do braku bezstronności osób, które miałaby pełnić funkcje recenzentów. </a:t>
                      </a:r>
                    </a:p>
                  </a:txBody>
                  <a:tcPr/>
                </a:tc>
                <a:extLst>
                  <a:ext uri="{0D108BD9-81ED-4DB2-BD59-A6C34878D82A}">
                    <a16:rowId xmlns="" xmlns:a16="http://schemas.microsoft.com/office/drawing/2014/main" val="4242562288"/>
                  </a:ext>
                </a:extLst>
              </a:tr>
              <a:tr h="0">
                <a:tc>
                  <a:txBody>
                    <a:bodyPr/>
                    <a:lstStyle/>
                    <a:p>
                      <a:pPr algn="just"/>
                      <a:r>
                        <a:rPr lang="pl-PL" sz="1400" dirty="0" smtClean="0"/>
                        <a:t>41</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osoba, która ukończyła kształcenie w Szkole Doktorskiej musi wszcząć postępowanie doktorskie na tej samej uczelni, czy może też złożyć wniosek </a:t>
                      </a:r>
                      <a:br>
                        <a:rPr lang="pl-PL" sz="1400" kern="1200" dirty="0">
                          <a:solidFill>
                            <a:schemeClr val="dk1"/>
                          </a:solidFill>
                          <a:effectLst/>
                          <a:latin typeface="+mn-lt"/>
                          <a:ea typeface="+mn-ea"/>
                          <a:cs typeface="+mn-cs"/>
                        </a:rPr>
                      </a:br>
                      <a:r>
                        <a:rPr lang="pl-PL" sz="1400" kern="1200" dirty="0">
                          <a:solidFill>
                            <a:schemeClr val="dk1"/>
                          </a:solidFill>
                          <a:effectLst/>
                          <a:latin typeface="+mn-lt"/>
                          <a:ea typeface="+mn-ea"/>
                          <a:cs typeface="+mn-cs"/>
                        </a:rPr>
                        <a:t>w wszczęcie na innej uczelni jako absolwent szkoły doktorskiej?</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Osoba ubiegająca się o nadanie stopnia doktora może wybrać dowolny podmiot doktoryzujący. </a:t>
                      </a:r>
                    </a:p>
                  </a:txBody>
                  <a:tcPr/>
                </a:tc>
                <a:extLst>
                  <a:ext uri="{0D108BD9-81ED-4DB2-BD59-A6C34878D82A}">
                    <a16:rowId xmlns="" xmlns:a16="http://schemas.microsoft.com/office/drawing/2014/main" val="2003954873"/>
                  </a:ext>
                </a:extLst>
              </a:tr>
              <a:tr h="0">
                <a:tc>
                  <a:txBody>
                    <a:bodyPr/>
                    <a:lstStyle/>
                    <a:p>
                      <a:pPr algn="just"/>
                      <a:r>
                        <a:rPr lang="pl-PL" sz="1400" dirty="0" smtClean="0"/>
                        <a:t>42</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jest określony </a:t>
                      </a:r>
                      <a:r>
                        <a:rPr lang="pl-PL" sz="1400" kern="1200" dirty="0" smtClean="0">
                          <a:solidFill>
                            <a:schemeClr val="dk1"/>
                          </a:solidFill>
                          <a:effectLst/>
                          <a:latin typeface="+mn-lt"/>
                          <a:ea typeface="+mn-ea"/>
                          <a:cs typeface="+mn-cs"/>
                        </a:rPr>
                        <a:t>czas, </a:t>
                      </a:r>
                      <a:r>
                        <a:rPr lang="pl-PL" sz="1400" kern="1200" dirty="0">
                          <a:solidFill>
                            <a:schemeClr val="dk1"/>
                          </a:solidFill>
                          <a:effectLst/>
                          <a:latin typeface="+mn-lt"/>
                          <a:ea typeface="+mn-ea"/>
                          <a:cs typeface="+mn-cs"/>
                        </a:rPr>
                        <a:t>w jakim doktorant po ukończeniu szkoły doktorskiej powinien złożyć wniosek o wszczęcie postępowania doktorskiego, czy może być to np. rok po ukończeniu kształcenia w szkole doktorskiej?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Brak jest tego typu regulacji. </a:t>
                      </a:r>
                    </a:p>
                  </a:txBody>
                  <a:tcPr/>
                </a:tc>
                <a:extLst>
                  <a:ext uri="{0D108BD9-81ED-4DB2-BD59-A6C34878D82A}">
                    <a16:rowId xmlns="" xmlns:a16="http://schemas.microsoft.com/office/drawing/2014/main" val="1301574018"/>
                  </a:ext>
                </a:extLst>
              </a:tr>
            </a:tbl>
          </a:graphicData>
        </a:graphic>
      </p:graphicFrame>
    </p:spTree>
    <p:extLst>
      <p:ext uri="{BB962C8B-B14F-4D97-AF65-F5344CB8AC3E}">
        <p14:creationId xmlns:p14="http://schemas.microsoft.com/office/powerpoint/2010/main" val="175523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37362376"/>
              </p:ext>
            </p:extLst>
          </p:nvPr>
        </p:nvGraphicFramePr>
        <p:xfrm>
          <a:off x="536330" y="1182954"/>
          <a:ext cx="11306908" cy="54254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a:t>
                      </a:r>
                    </a:p>
                  </a:txBody>
                  <a:tcPr/>
                </a:tc>
                <a:tc>
                  <a:txBody>
                    <a:bodyPr/>
                    <a:lstStyle/>
                    <a:p>
                      <a:pPr algn="just"/>
                      <a:r>
                        <a:rPr lang="pl-PL" sz="1400" dirty="0"/>
                        <a:t>Czy są jakieś oficjalne wytyczne w sprawie</a:t>
                      </a:r>
                      <a:r>
                        <a:rPr lang="pl-PL" sz="1400" baseline="0" dirty="0"/>
                        <a:t> postępowań osób, które rozpoczęły studia doktoranckie przed rokiem akademickim 2019/2020 i ubiegają się </a:t>
                      </a:r>
                      <a:r>
                        <a:rPr lang="pl-PL" sz="1400" baseline="0" dirty="0" smtClean="0"/>
                        <a:t>               o </a:t>
                      </a:r>
                      <a:r>
                        <a:rPr lang="pl-PL" sz="1400" baseline="0" dirty="0"/>
                        <a:t>nadanie stopnia doktora na zasadach określonych w ustawie </a:t>
                      </a:r>
                      <a:br>
                        <a:rPr lang="pl-PL" sz="1400" baseline="0" dirty="0"/>
                      </a:br>
                      <a:r>
                        <a:rPr lang="pl-PL" sz="1400" baseline="0" dirty="0"/>
                        <a:t>z dnia 20 lipca 2018 r. Prawo o szkolnictwie wyższym i nauce (dalej jako </a:t>
                      </a:r>
                      <a:r>
                        <a:rPr lang="pl-PL" sz="1400" baseline="0" dirty="0" err="1"/>
                        <a:t>p.s.w.n</a:t>
                      </a:r>
                      <a:r>
                        <a:rPr lang="pl-PL" sz="1400" baseline="0" dirty="0"/>
                        <a:t>.) </a:t>
                      </a:r>
                      <a:r>
                        <a:rPr lang="pl-PL" sz="1400" baseline="0" dirty="0" smtClean="0"/>
                        <a:t> w </a:t>
                      </a:r>
                      <a:r>
                        <a:rPr lang="pl-PL" sz="1400" baseline="0" dirty="0"/>
                        <a:t>przypadku skreślenia ich z listy doktorantów?</a:t>
                      </a:r>
                      <a:endParaRPr lang="pl-PL" sz="1400" dirty="0"/>
                    </a:p>
                  </a:txBody>
                  <a:tcPr/>
                </a:tc>
                <a:tc>
                  <a:txBody>
                    <a:bodyPr/>
                    <a:lstStyle/>
                    <a:p>
                      <a:pPr algn="just"/>
                      <a:r>
                        <a:rPr lang="pl-PL" sz="1400" dirty="0"/>
                        <a:t>Zgodnie z art. 179</a:t>
                      </a:r>
                      <a:r>
                        <a:rPr lang="pl-PL" sz="1400" baseline="0" dirty="0"/>
                        <a:t> ust. 7 ustawy z dnia 3 lipca 2018 r. Przepisy wprowadzające ustawę – Prawo o szkolnictwie wyższym i nauce (dalej jako </a:t>
                      </a:r>
                      <a:r>
                        <a:rPr lang="pl-PL" sz="1400" baseline="0" dirty="0" err="1"/>
                        <a:t>p.w.p.s.w.n</a:t>
                      </a:r>
                      <a:r>
                        <a:rPr lang="pl-PL" sz="1400" baseline="0" dirty="0"/>
                        <a:t>.) w przypadku osób, które rozpoczęły studia doktoranckie przed rokiem akademickim 2019/2020 i ubiegają się o nadanie stopnia doktora na zasadach określonych w ustawie, o której mowa w art. 1, postępowanie w sprawie nadania stopnia doktora wszczyna złożenie wniosku o wyznaczenie promotora lub promotorów, albo promotora i promotora pomocniczego. Przepis ten stanowi </a:t>
                      </a:r>
                      <a:r>
                        <a:rPr lang="pl-PL" sz="1400" i="1" baseline="0" dirty="0"/>
                        <a:t>lex </a:t>
                      </a:r>
                      <a:r>
                        <a:rPr lang="pl-PL" sz="1400" i="1" baseline="0" dirty="0" err="1"/>
                        <a:t>specialis</a:t>
                      </a:r>
                      <a:r>
                        <a:rPr lang="pl-PL" sz="1400" i="1" baseline="0" dirty="0"/>
                        <a:t> </a:t>
                      </a:r>
                      <a:r>
                        <a:rPr lang="pl-PL" sz="1400" i="0" baseline="0" dirty="0"/>
                        <a:t>w stosunku do art. 189 </a:t>
                      </a:r>
                      <a:r>
                        <a:rPr lang="pl-PL" sz="1400" i="0" baseline="0" dirty="0" err="1"/>
                        <a:t>p.s.w.n</a:t>
                      </a:r>
                      <a:r>
                        <a:rPr lang="pl-PL" sz="1400" i="0" baseline="0" dirty="0"/>
                        <a:t>., określając inny moment wszczęcia tego postępowania, jak i wyłączając obowiązek przedłożenia gotowej rozprawy doktorskiej wraz z wnioskiem o jego wszczęcie. Pozostałe warunki i tryb procedowania postępowania pozostają bez zmian. W konsekwencji okoliczność dotycząca skreślenia z listy doktorantów osoby ubiegającej się o nadanie stopnia doktora jest irrelewantna prawnie dla prowadzenia postępowania w sprawie nadania stopnia doktora i możliwości jego uzyskania. Ukończenie studiów doktoranckich nie warunkuje w żaden sposób możliwości dalszego prowadzenia </a:t>
                      </a:r>
                      <a:r>
                        <a:rPr lang="pl-PL" sz="1400" i="0" baseline="0" dirty="0" smtClean="0"/>
                        <a:t>postępowania </a:t>
                      </a:r>
                      <a:r>
                        <a:rPr lang="pl-PL" sz="1400" i="0" baseline="0" dirty="0"/>
                        <a:t>czy </a:t>
                      </a:r>
                      <a:r>
                        <a:rPr lang="pl-PL" sz="1400" i="0" baseline="0" dirty="0" smtClean="0"/>
                        <a:t> </a:t>
                      </a:r>
                      <a:r>
                        <a:rPr lang="pl-PL" sz="1400" i="0" baseline="0" dirty="0"/>
                        <a:t>nadania stopnia. </a:t>
                      </a:r>
                      <a:endParaRPr lang="pl-PL" sz="140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049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630896745"/>
              </p:ext>
            </p:extLst>
          </p:nvPr>
        </p:nvGraphicFramePr>
        <p:xfrm>
          <a:off x="536330" y="1182954"/>
          <a:ext cx="11306908" cy="52730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43</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przypadku zamknięcia/umorzenia przewodu/postępowania doktorskiego można wszcząć kolejny raz postępowanie z tym samym tytułem rozprawy doktorskiej (zamknięcie nastąpiło jeszcze przed powołaniem recenzentów)?</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Należy przyjąć, że jest to dopuszczalne.</a:t>
                      </a:r>
                    </a:p>
                  </a:txBody>
                  <a:tcPr/>
                </a:tc>
                <a:extLst>
                  <a:ext uri="{0D108BD9-81ED-4DB2-BD59-A6C34878D82A}">
                    <a16:rowId xmlns="" xmlns:a16="http://schemas.microsoft.com/office/drawing/2014/main" val="10001"/>
                  </a:ext>
                </a:extLst>
              </a:tr>
              <a:tr h="0">
                <a:tc>
                  <a:txBody>
                    <a:bodyPr/>
                    <a:lstStyle/>
                    <a:p>
                      <a:pPr algn="just"/>
                      <a:r>
                        <a:rPr lang="pl-PL" sz="1400" dirty="0" smtClean="0"/>
                        <a:t>44</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dobrą praktyka jest umieszczanie uzasadnienia w uchwale o nadaniu stopnia naukowego doktora?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Na gruncie odpowiednio stosowanych przepisów k.p.a. nie jest to konieczne.</a:t>
                      </a:r>
                    </a:p>
                  </a:txBody>
                  <a:tcPr/>
                </a:tc>
                <a:extLst>
                  <a:ext uri="{0D108BD9-81ED-4DB2-BD59-A6C34878D82A}">
                    <a16:rowId xmlns="" xmlns:a16="http://schemas.microsoft.com/office/drawing/2014/main" val="3855522721"/>
                  </a:ext>
                </a:extLst>
              </a:tr>
              <a:tr h="0">
                <a:tc>
                  <a:txBody>
                    <a:bodyPr/>
                    <a:lstStyle/>
                    <a:p>
                      <a:pPr algn="just"/>
                      <a:r>
                        <a:rPr lang="pl-PL" sz="1400" dirty="0" smtClean="0"/>
                        <a:t>45</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rozprawa doktorska może powstać we współautorstwie, jeśli można wskazać indywidualny, samodzielny wkład każdego z jej autorów w jej powstanie i czy więcej niż jeden współautor może ubiegać się o stopień doktora na podstawie takiej rozprawy? Tego typu sytuacja była możliwa na gruncie przewodów doktorskich, czy jednak dopuszczalna jest w przypadku postępowań wszczynanych po 30 września 2019 r.?</a:t>
                      </a:r>
                    </a:p>
                  </a:txBody>
                  <a:tcPr/>
                </a:tc>
                <a:tc>
                  <a:txBody>
                    <a:bodyPr/>
                    <a:lstStyle/>
                    <a:p>
                      <a:pPr algn="just"/>
                      <a:r>
                        <a:rPr lang="pl-PL" sz="1400" b="0" dirty="0">
                          <a:latin typeface="+mn-lt"/>
                        </a:rPr>
                        <a:t>Należy przyjąć, że taka możliwość istnieje.</a:t>
                      </a:r>
                    </a:p>
                  </a:txBody>
                  <a:tcPr/>
                </a:tc>
                <a:extLst>
                  <a:ext uri="{0D108BD9-81ED-4DB2-BD59-A6C34878D82A}">
                    <a16:rowId xmlns="" xmlns:a16="http://schemas.microsoft.com/office/drawing/2014/main" val="3244752390"/>
                  </a:ext>
                </a:extLst>
              </a:tr>
              <a:tr h="0">
                <a:tc>
                  <a:txBody>
                    <a:bodyPr/>
                    <a:lstStyle/>
                    <a:p>
                      <a:pPr algn="just"/>
                      <a:r>
                        <a:rPr lang="pl-PL" sz="1400" dirty="0" smtClean="0"/>
                        <a:t>46</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przypadku wycofania wniosku o wyznaczenie promotora należy wystawić postanowienie o wycofaniu wniosku przez osobę ubiegającą się o nadanie stopnia doktora? Dotyczy momentu przed wszczęciem postępowania.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Pytanie to należy odnosić do trybu eksternistycznego przygotowania rozprawy doktorskiej. Powołanie promotora i przygotowanie rozprawy doktorskiej, jako czynności mające miejsce przed wszczęciem postępowania, nie stanowią jurysdykcyjnego postępowania administracyjnego. W konsekwencji czynności te nie podlegają pod odpowiednio stosowane przepisy k.p.a.</a:t>
                      </a:r>
                    </a:p>
                  </a:txBody>
                  <a:tcPr/>
                </a:tc>
                <a:extLst>
                  <a:ext uri="{0D108BD9-81ED-4DB2-BD59-A6C34878D82A}">
                    <a16:rowId xmlns="" xmlns:a16="http://schemas.microsoft.com/office/drawing/2014/main" val="774732473"/>
                  </a:ext>
                </a:extLst>
              </a:tr>
            </a:tbl>
          </a:graphicData>
        </a:graphic>
      </p:graphicFrame>
    </p:spTree>
    <p:extLst>
      <p:ext uri="{BB962C8B-B14F-4D97-AF65-F5344CB8AC3E}">
        <p14:creationId xmlns:p14="http://schemas.microsoft.com/office/powerpoint/2010/main" val="1600165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674622879"/>
              </p:ext>
            </p:extLst>
          </p:nvPr>
        </p:nvGraphicFramePr>
        <p:xfrm>
          <a:off x="536330" y="1182954"/>
          <a:ext cx="11306908" cy="32918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smtClean="0"/>
                        <a:t>47</a:t>
                      </a:r>
                      <a:endParaRPr lang="pl-PL" sz="1400" dirty="0"/>
                    </a:p>
                  </a:txBody>
                  <a:tcPr/>
                </a:tc>
                <a:tc>
                  <a:txBody>
                    <a:bodyPr/>
                    <a:lstStyle/>
                    <a:p>
                      <a:pPr lvl="1" algn="just"/>
                      <a:r>
                        <a:rPr lang="pl-PL" sz="1400" kern="1200" dirty="0">
                          <a:solidFill>
                            <a:schemeClr val="dk1"/>
                          </a:solidFill>
                          <a:effectLst/>
                          <a:latin typeface="+mn-lt"/>
                          <a:ea typeface="+mn-ea"/>
                          <a:cs typeface="+mn-cs"/>
                        </a:rPr>
                        <a:t>Zgodnie z art. 192 ust. 1 ustawy z dnia 20 lipca 2018 r. Prawo o szkolnictwie wyższym i nauce czynności w postępowaniu w sprawie nadania stopnia doktora może dokonywać komisja powołana przez organ, o którym mowa w art. 178 ust. 1 rzeczonej ustawy, np. Senat Uczelni. Wobec tego wątpliwość naszą wzbudza kwestia dotycząca głosowania nad kandydaturami do rzeczonej komisji. Czy głosowanie nad kandydaturami powinno przebiegać nad każdą kandydaturą osobno czy też można głosować nad pełnym składem, jak to miało miejsce przy powołaniu komisji doktorskiej na starych zasadach?</a:t>
                      </a:r>
                    </a:p>
                    <a:p>
                      <a:pPr algn="just"/>
                      <a:r>
                        <a:rPr lang="pl-PL" sz="1400" kern="1200" dirty="0">
                          <a:solidFill>
                            <a:schemeClr val="dk1"/>
                          </a:solidFill>
                          <a:effectLst/>
                          <a:latin typeface="+mn-lt"/>
                          <a:ea typeface="+mn-ea"/>
                          <a:cs typeface="+mn-cs"/>
                        </a:rPr>
                        <a:t>Czy może w nawiązaniu do art. 192 ust. 2 pkt 4 tryb powoływania komisji określa Senat i leży to w gestii jedynie ustalonej przez Uczelnie?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Przedmiotowe zagadnienie podlega wyłączonemu uregulowaniu przez podmiot doktoryzujący na podstawie art. 192 ust. 2 pkt 4 </a:t>
                      </a:r>
                      <a:r>
                        <a:rPr lang="pl-PL" sz="1400" b="0" dirty="0" err="1">
                          <a:latin typeface="+mn-lt"/>
                        </a:rPr>
                        <a:t>p.s.w.n</a:t>
                      </a:r>
                      <a:r>
                        <a:rPr lang="pl-PL" sz="1400" b="0" dirty="0">
                          <a:latin typeface="+mn-lt"/>
                        </a:rPr>
                        <a:t>. Zaleca się przy tym, by w ramach tych unormowań przyjąć rozwiązania, które przewidują przeprowadzenie indywidualnego głosowania nad każdym kandydatem do składu komisji. </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788585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093481572"/>
              </p:ext>
            </p:extLst>
          </p:nvPr>
        </p:nvGraphicFramePr>
        <p:xfrm>
          <a:off x="536330" y="1182954"/>
          <a:ext cx="11306908" cy="518160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Komisja habilitacyjna liczy </a:t>
                      </a:r>
                      <a:r>
                        <a:rPr lang="pl-PL" sz="1400" kern="1200" dirty="0" smtClean="0">
                          <a:solidFill>
                            <a:schemeClr val="dk1"/>
                          </a:solidFill>
                          <a:effectLst/>
                          <a:latin typeface="+mn-lt"/>
                          <a:ea typeface="+mn-ea"/>
                          <a:cs typeface="+mn-cs"/>
                        </a:rPr>
                        <a:t>siedmiu </a:t>
                      </a:r>
                      <a:r>
                        <a:rPr lang="pl-PL" sz="1400" kern="1200" dirty="0">
                          <a:solidFill>
                            <a:schemeClr val="dk1"/>
                          </a:solidFill>
                          <a:effectLst/>
                          <a:latin typeface="+mn-lt"/>
                          <a:ea typeface="+mn-ea"/>
                          <a:cs typeface="+mn-cs"/>
                        </a:rPr>
                        <a:t>członków, spośród których </a:t>
                      </a:r>
                      <a:r>
                        <a:rPr lang="pl-PL" sz="1400" kern="1200" dirty="0" smtClean="0">
                          <a:solidFill>
                            <a:schemeClr val="dk1"/>
                          </a:solidFill>
                          <a:effectLst/>
                          <a:latin typeface="+mn-lt"/>
                          <a:ea typeface="+mn-ea"/>
                          <a:cs typeface="+mn-cs"/>
                        </a:rPr>
                        <a:t>czterem </a:t>
                      </a:r>
                      <a:r>
                        <a:rPr lang="pl-PL" sz="1400" kern="1200" dirty="0">
                          <a:solidFill>
                            <a:schemeClr val="dk1"/>
                          </a:solidFill>
                          <a:effectLst/>
                          <a:latin typeface="+mn-lt"/>
                          <a:ea typeface="+mn-ea"/>
                          <a:cs typeface="+mn-cs"/>
                        </a:rPr>
                        <a:t>powierza się sporządzenie recenzji. Czy członek komisji habilitacyjnej będący recenzentem pełni dwie niezależne funkcje i w związku z tym otrzymuje 2 rodzaje wynagrodzenia: jako członek komisji </a:t>
                      </a:r>
                      <a:r>
                        <a:rPr lang="pl-PL" sz="1400" kern="1200" dirty="0" smtClean="0">
                          <a:solidFill>
                            <a:schemeClr val="dk1"/>
                          </a:solidFill>
                          <a:effectLst/>
                          <a:latin typeface="+mn-lt"/>
                          <a:ea typeface="+mn-ea"/>
                          <a:cs typeface="+mn-cs"/>
                        </a:rPr>
                        <a:t>jedno </a:t>
                      </a:r>
                      <a:r>
                        <a:rPr lang="pl-PL" sz="1400" kern="1200" dirty="0">
                          <a:solidFill>
                            <a:schemeClr val="dk1"/>
                          </a:solidFill>
                          <a:effectLst/>
                          <a:latin typeface="+mn-lt"/>
                          <a:ea typeface="+mn-ea"/>
                          <a:cs typeface="+mn-cs"/>
                        </a:rPr>
                        <a:t>i jako recenzent drugie?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Zagadnienie wypłacania wynagrodzenia członkom komisji habilitacyjnej, w tym recenzentom nie leży w zakresie właściwości Rady Doskonałości Naukowej. Możliwe jest jednak wyrażenie opinii na gruncie przepisów </a:t>
                      </a:r>
                      <a:r>
                        <a:rPr lang="pl-PL" sz="1400" b="0" dirty="0" err="1">
                          <a:latin typeface="+mn-lt"/>
                        </a:rPr>
                        <a:t>p.s.w.n</a:t>
                      </a:r>
                      <a:r>
                        <a:rPr lang="pl-PL" sz="1400" b="0" dirty="0">
                          <a:latin typeface="+mn-lt"/>
                        </a:rPr>
                        <a:t>., że członek komisji habilitacyjnej pełniący funkcję recenzenta winien otrzymać wynagrodzenie za sporządzenie recenzji oraz za </a:t>
                      </a:r>
                      <a:r>
                        <a:rPr lang="pl-PL" sz="1400" b="0" dirty="0" smtClean="0">
                          <a:latin typeface="+mn-lt"/>
                        </a:rPr>
                        <a:t>pracę </a:t>
                      </a:r>
                      <a:r>
                        <a:rPr lang="pl-PL" sz="1400" b="0" dirty="0">
                          <a:latin typeface="+mn-lt"/>
                        </a:rPr>
                        <a:t>jako członek tego gremium.</a:t>
                      </a:r>
                    </a:p>
                  </a:txBody>
                  <a:tcPr/>
                </a:tc>
                <a:extLst>
                  <a:ext uri="{0D108BD9-81ED-4DB2-BD59-A6C34878D82A}">
                    <a16:rowId xmlns="" xmlns:a16="http://schemas.microsoft.com/office/drawing/2014/main" val="10001"/>
                  </a:ext>
                </a:extLst>
              </a:tr>
              <a:tr h="0">
                <a:tc>
                  <a:txBody>
                    <a:bodyPr/>
                    <a:lstStyle/>
                    <a:p>
                      <a:pPr algn="just"/>
                      <a:r>
                        <a:rPr lang="pl-PL" sz="1400" dirty="0"/>
                        <a:t>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jest konieczność zawierania umów cywilnoprawnych z recenzentami, członkami komisji habilitacyjnej? Jeśli tak to dla kogo umowa o dzieło a dla kogo umowa zlecenia?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Zagadnienie zawierania umów cywilnoprawnych z członkami komisji habilitacyjnej nie leży w zakresie właściwości Rady Doskonałości Naukowej. Zasadne może być jednak wyrażenie opinii, że ze wszystkimi członkami komisji habilitacyjnej powinna być zawarta umowa zlecenia, a z osobami pełniącymi funkcje recenzenta dodatkowo umowa o dzieło.</a:t>
                      </a:r>
                    </a:p>
                  </a:txBody>
                  <a:tcPr/>
                </a:tc>
                <a:extLst>
                  <a:ext uri="{0D108BD9-81ED-4DB2-BD59-A6C34878D82A}">
                    <a16:rowId xmlns="" xmlns:a16="http://schemas.microsoft.com/office/drawing/2014/main" val="2423628128"/>
                  </a:ext>
                </a:extLst>
              </a:tr>
              <a:tr h="0">
                <a:tc>
                  <a:txBody>
                    <a:bodyPr/>
                    <a:lstStyle/>
                    <a:p>
                      <a:pPr algn="just"/>
                      <a:r>
                        <a:rPr lang="pl-PL" sz="1400" dirty="0"/>
                        <a:t>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członkowie komisji, </a:t>
                      </a:r>
                      <a:r>
                        <a:rPr lang="pl-PL" sz="1400" kern="1200" dirty="0" smtClean="0">
                          <a:solidFill>
                            <a:schemeClr val="dk1"/>
                          </a:solidFill>
                          <a:effectLst/>
                          <a:latin typeface="+mn-lt"/>
                          <a:ea typeface="+mn-ea"/>
                          <a:cs typeface="+mn-cs"/>
                        </a:rPr>
                        <a:t>niebędący </a:t>
                      </a:r>
                      <a:r>
                        <a:rPr lang="pl-PL" sz="1400" kern="1200" dirty="0">
                          <a:solidFill>
                            <a:schemeClr val="dk1"/>
                          </a:solidFill>
                          <a:effectLst/>
                          <a:latin typeface="+mn-lt"/>
                          <a:ea typeface="+mn-ea"/>
                          <a:cs typeface="+mn-cs"/>
                        </a:rPr>
                        <a:t>recenzentami muszą przygotowywać opinie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piśmie, czy wystarczy ich opinie uwzględnić w protokole z posiedzenia komisji?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b="0" dirty="0">
                          <a:latin typeface="+mn-lt"/>
                        </a:rPr>
                        <a:t>Na gruncie przepisów </a:t>
                      </a:r>
                      <a:r>
                        <a:rPr lang="pl-PL" sz="1400" b="0" dirty="0" err="1">
                          <a:latin typeface="+mn-lt"/>
                        </a:rPr>
                        <a:t>p.s.w.n</a:t>
                      </a:r>
                      <a:r>
                        <a:rPr lang="pl-PL" sz="1400" b="0" dirty="0">
                          <a:latin typeface="+mn-lt"/>
                        </a:rPr>
                        <a:t>. członkowie komisji habilitacyjnej, niepełniący funkcji recenzentów, nie są zobowiązani do przedstawiania swoich opinii na piśmie odnośnie do spełnienia przez osobę ubiegającą się </a:t>
                      </a:r>
                      <a:r>
                        <a:rPr lang="pl-PL" sz="1400" b="0" dirty="0" smtClean="0">
                          <a:latin typeface="+mn-lt"/>
                        </a:rPr>
                        <a:t>                           o </a:t>
                      </a:r>
                      <a:r>
                        <a:rPr lang="pl-PL" sz="1400" b="0" dirty="0">
                          <a:latin typeface="+mn-lt"/>
                        </a:rPr>
                        <a:t>nadanie stopnia doktora habilitowanego przesłanek warunkujących ten awans naukowy. </a:t>
                      </a:r>
                    </a:p>
                  </a:txBody>
                  <a:tcPr/>
                </a:tc>
                <a:extLst>
                  <a:ext uri="{0D108BD9-81ED-4DB2-BD59-A6C34878D82A}">
                    <a16:rowId xmlns="" xmlns:a16="http://schemas.microsoft.com/office/drawing/2014/main" val="3722411943"/>
                  </a:ext>
                </a:extLst>
              </a:tr>
            </a:tbl>
          </a:graphicData>
        </a:graphic>
      </p:graphicFrame>
    </p:spTree>
    <p:extLst>
      <p:ext uri="{BB962C8B-B14F-4D97-AF65-F5344CB8AC3E}">
        <p14:creationId xmlns:p14="http://schemas.microsoft.com/office/powerpoint/2010/main" val="2526270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653924337"/>
              </p:ext>
            </p:extLst>
          </p:nvPr>
        </p:nvGraphicFramePr>
        <p:xfrm>
          <a:off x="536330" y="1182954"/>
          <a:ext cx="11306908" cy="521208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Data wszczęcia postępowania habilitacyjnego </a:t>
                      </a:r>
                    </a:p>
                  </a:txBody>
                  <a:tcPr/>
                </a:tc>
                <a:tc>
                  <a:txBody>
                    <a:bodyPr/>
                    <a:lstStyle/>
                    <a:p>
                      <a:pPr algn="just"/>
                      <a:r>
                        <a:rPr lang="pl-PL" sz="1400" kern="1200" dirty="0">
                          <a:solidFill>
                            <a:schemeClr val="dk1"/>
                          </a:solidFill>
                          <a:effectLst/>
                          <a:latin typeface="+mn-lt"/>
                          <a:ea typeface="+mn-ea"/>
                          <a:cs typeface="+mn-cs"/>
                        </a:rPr>
                        <a:t>Zgodnie z art. 220 ust. 1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postępowanie w sprawie nadania stopnia doktora habilitowanego wszczyna się na wniosek składany do podmiotu habilitującego </a:t>
                      </a:r>
                      <a:r>
                        <a:rPr lang="pl-PL" sz="1400" kern="1200" dirty="0" smtClean="0">
                          <a:solidFill>
                            <a:schemeClr val="dk1"/>
                          </a:solidFill>
                          <a:effectLst/>
                          <a:latin typeface="+mn-lt"/>
                          <a:ea typeface="+mn-ea"/>
                          <a:cs typeface="+mn-cs"/>
                        </a:rPr>
                        <a:t>                                  za </a:t>
                      </a:r>
                      <a:r>
                        <a:rPr lang="pl-PL" sz="1400" kern="1200" dirty="0">
                          <a:solidFill>
                            <a:schemeClr val="dk1"/>
                          </a:solidFill>
                          <a:effectLst/>
                          <a:latin typeface="+mn-lt"/>
                          <a:ea typeface="+mn-ea"/>
                          <a:cs typeface="+mn-cs"/>
                        </a:rPr>
                        <a:t>pośrednictwem RDN. Z kolei, stosownie do art. 221 ust. 1 tej ustawy RDN dokonuje oceny formalnej wniosku oraz przekazuje go podmiotowi habilitującemu w terminie 4 tygodni od dnia jego otrzymania. Jak wynika z art. 178 ust. 3 przytoczonego aktu prawnego w postępowaniach w sprawie nadania stopnia doktora oraz w sprawie nadania stopnia doktora habilitowanego, w zakresie nieuregulowanym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ustawie, stosuje się odpowiednio przepisy Kpa. Nie ulega przy tym wątpliwości, że ustawodawca nie unormował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materii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daty wszczęcia postępowania w sprawie nadania stopnia doktora habilitowanego, jak miało to miejsce na gruncie przepisów </a:t>
                      </a:r>
                      <a:r>
                        <a:rPr lang="pl-PL" sz="1400" kern="1200" dirty="0" err="1">
                          <a:solidFill>
                            <a:schemeClr val="dk1"/>
                          </a:solidFill>
                          <a:effectLst/>
                          <a:latin typeface="+mn-lt"/>
                          <a:ea typeface="+mn-ea"/>
                          <a:cs typeface="+mn-cs"/>
                        </a:rPr>
                        <a:t>u.s.n.t.n</a:t>
                      </a:r>
                      <a:r>
                        <a:rPr lang="pl-PL" sz="1400" kern="1200" dirty="0">
                          <a:solidFill>
                            <a:schemeClr val="dk1"/>
                          </a:solidFill>
                          <a:effectLst/>
                          <a:latin typeface="+mn-lt"/>
                          <a:ea typeface="+mn-ea"/>
                          <a:cs typeface="+mn-cs"/>
                        </a:rPr>
                        <a:t>., gdzie w świetle brzmienia art. 18a ust. 2 zdanie drugie tej ustawy datą wszczęcia postępowania habilitacyjnego był dzień doręczenia wniosku do Centralnej Komisji do Spraw Stopni </a:t>
                      </a:r>
                      <a:r>
                        <a:rPr lang="pl-PL" sz="1400" kern="1200" dirty="0" smtClean="0">
                          <a:solidFill>
                            <a:schemeClr val="dk1"/>
                          </a:solidFill>
                          <a:effectLst/>
                          <a:latin typeface="+mn-lt"/>
                          <a:ea typeface="+mn-ea"/>
                          <a:cs typeface="+mn-cs"/>
                        </a:rPr>
                        <a:t>            i</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Tytułów</a:t>
                      </a:r>
                      <a:r>
                        <a:rPr lang="pl-PL" sz="1400" kern="1200" dirty="0">
                          <a:solidFill>
                            <a:schemeClr val="dk1"/>
                          </a:solidFill>
                          <a:effectLst/>
                          <a:latin typeface="+mn-lt"/>
                          <a:ea typeface="+mn-ea"/>
                          <a:cs typeface="+mn-cs"/>
                        </a:rPr>
                        <a:t>. Mając powyższe na </a:t>
                      </a:r>
                      <a:r>
                        <a:rPr lang="pl-PL" sz="1400" kern="1200" dirty="0" smtClean="0">
                          <a:solidFill>
                            <a:schemeClr val="dk1"/>
                          </a:solidFill>
                          <a:effectLst/>
                          <a:latin typeface="+mn-lt"/>
                          <a:ea typeface="+mn-ea"/>
                          <a:cs typeface="+mn-cs"/>
                        </a:rPr>
                        <a:t>uwadze, </a:t>
                      </a:r>
                      <a:r>
                        <a:rPr lang="pl-PL" sz="1400" kern="1200" dirty="0">
                          <a:solidFill>
                            <a:schemeClr val="dk1"/>
                          </a:solidFill>
                          <a:effectLst/>
                          <a:latin typeface="+mn-lt"/>
                          <a:ea typeface="+mn-ea"/>
                          <a:cs typeface="+mn-cs"/>
                        </a:rPr>
                        <a:t>należy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przedmiotowej sprawie odpowiednio stosować art. 61 § 3 ustawy </a:t>
                      </a:r>
                      <a:r>
                        <a:rPr lang="pl-PL" sz="1400" kern="1200" dirty="0" smtClean="0">
                          <a:solidFill>
                            <a:schemeClr val="dk1"/>
                          </a:solidFill>
                          <a:effectLst/>
                          <a:latin typeface="+mn-lt"/>
                          <a:ea typeface="+mn-ea"/>
                          <a:cs typeface="+mn-cs"/>
                        </a:rPr>
                        <a:t> z  dnia  14   czerwca  1960  </a:t>
                      </a:r>
                      <a:r>
                        <a:rPr lang="pl-PL" sz="1400" kern="1200" dirty="0">
                          <a:solidFill>
                            <a:schemeClr val="dk1"/>
                          </a:solidFill>
                          <a:effectLst/>
                          <a:latin typeface="+mn-lt"/>
                          <a:ea typeface="+mn-ea"/>
                          <a:cs typeface="+mn-cs"/>
                        </a:rPr>
                        <a:t>r. </a:t>
                      </a:r>
                      <a:r>
                        <a:rPr lang="pl-PL" sz="1400" kern="1200" dirty="0" smtClean="0">
                          <a:solidFill>
                            <a:schemeClr val="dk1"/>
                          </a:solidFill>
                          <a:effectLst/>
                          <a:latin typeface="+mn-lt"/>
                          <a:ea typeface="+mn-ea"/>
                          <a:cs typeface="+mn-cs"/>
                        </a:rPr>
                        <a:t>  k.p.a.</a:t>
                      </a:r>
                      <a:r>
                        <a:rPr lang="pl-PL" sz="1400" kern="1200" baseline="0" dirty="0" smtClean="0">
                          <a:solidFill>
                            <a:schemeClr val="dk1"/>
                          </a:solidFill>
                          <a:effectLst/>
                          <a:latin typeface="+mn-lt"/>
                          <a:ea typeface="+mn-ea"/>
                          <a:cs typeface="+mn-cs"/>
                        </a:rPr>
                        <a:t>   Zgodnie  z  tym </a:t>
                      </a:r>
                      <a:endParaRPr lang="pl-PL" sz="1400" b="0" dirty="0">
                        <a:latin typeface="+mn-lt"/>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961042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414094322"/>
              </p:ext>
            </p:extLst>
          </p:nvPr>
        </p:nvGraphicFramePr>
        <p:xfrm>
          <a:off x="536330" y="1182954"/>
          <a:ext cx="11306908" cy="542544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smtClean="0">
                          <a:solidFill>
                            <a:schemeClr val="dk1"/>
                          </a:solidFill>
                          <a:effectLst/>
                          <a:latin typeface="+mn-lt"/>
                          <a:ea typeface="+mn-ea"/>
                          <a:cs typeface="+mn-cs"/>
                        </a:rPr>
                        <a:t>przepisem </a:t>
                      </a:r>
                      <a:r>
                        <a:rPr lang="pl-PL" sz="1400" kern="1200" dirty="0">
                          <a:solidFill>
                            <a:schemeClr val="dk1"/>
                          </a:solidFill>
                          <a:effectLst/>
                          <a:latin typeface="+mn-lt"/>
                          <a:ea typeface="+mn-ea"/>
                          <a:cs typeface="+mn-cs"/>
                        </a:rPr>
                        <a:t>datą wszczęcia postępowania na żądanie strony jest dzień doręczenia żądania organowi administracji publicznej. Określenie daty wszczęcia postępowania jest doniosłe nie tylko ze względu na to, że od dnia wszczęcia postępowania rozpoczynają bieg terminy załatwiania spraw, lecz przede wszystkim ze względu na konieczność zapewnienia stronie czynnego udziału w postępowaniu już od dnia jego wszczęcia. </a:t>
                      </a:r>
                      <a:r>
                        <a:rPr lang="pl-PL" sz="1400" kern="1200" dirty="0" smtClean="0">
                          <a:solidFill>
                            <a:schemeClr val="dk1"/>
                          </a:solidFill>
                          <a:effectLst/>
                          <a:latin typeface="+mn-lt"/>
                          <a:ea typeface="+mn-ea"/>
                          <a:cs typeface="+mn-cs"/>
                        </a:rPr>
                        <a:t>Przytoczony przepis </a:t>
                      </a:r>
                      <a:r>
                        <a:rPr lang="pl-PL" sz="1400" kern="1200" dirty="0">
                          <a:solidFill>
                            <a:schemeClr val="dk1"/>
                          </a:solidFill>
                          <a:effectLst/>
                          <a:latin typeface="+mn-lt"/>
                          <a:ea typeface="+mn-ea"/>
                          <a:cs typeface="+mn-cs"/>
                        </a:rPr>
                        <a:t>nie wskazuje przy tym, iż datą wszczęcia postępowania jest dzień </a:t>
                      </a:r>
                      <a:r>
                        <a:rPr lang="pl-PL" sz="1400" kern="1200" dirty="0" smtClean="0">
                          <a:solidFill>
                            <a:schemeClr val="dk1"/>
                          </a:solidFill>
                          <a:effectLst/>
                          <a:latin typeface="+mn-lt"/>
                          <a:ea typeface="+mn-ea"/>
                          <a:cs typeface="+mn-cs"/>
                        </a:rPr>
                        <a:t>doręczenia </a:t>
                      </a:r>
                      <a:r>
                        <a:rPr lang="pl-PL" sz="1400" kern="1200" dirty="0">
                          <a:solidFill>
                            <a:schemeClr val="dk1"/>
                          </a:solidFill>
                          <a:effectLst/>
                          <a:latin typeface="+mn-lt"/>
                          <a:ea typeface="+mn-ea"/>
                          <a:cs typeface="+mn-cs"/>
                        </a:rPr>
                        <a:t>żądania do organu właściwego w sprawie, przez co należy rozumieć organ właściwy do wydania decyzji administracyjnej w danej sprawie. Nie ulega także wątpliwości, że Rada Doskonałości Naukowej jest organem administracji publicznej w rozumieniu przepisów omawianego Kodeksu. </a:t>
                      </a:r>
                      <a:r>
                        <a:rPr lang="pl-PL" sz="1400" kern="1200" dirty="0" smtClean="0">
                          <a:solidFill>
                            <a:schemeClr val="dk1"/>
                          </a:solidFill>
                          <a:effectLst/>
                          <a:latin typeface="+mn-lt"/>
                          <a:ea typeface="+mn-ea"/>
                          <a:cs typeface="+mn-cs"/>
                        </a:rPr>
                        <a:t>Ponadto </a:t>
                      </a:r>
                      <a:r>
                        <a:rPr lang="pl-PL" sz="1400" kern="1200" dirty="0">
                          <a:solidFill>
                            <a:schemeClr val="dk1"/>
                          </a:solidFill>
                          <a:effectLst/>
                          <a:latin typeface="+mn-lt"/>
                          <a:ea typeface="+mn-ea"/>
                          <a:cs typeface="+mn-cs"/>
                        </a:rPr>
                        <a:t>wskazać należy, że zadaniem Rady Doskonałości Naukowej jest dokonanie oceny formalnej złożonego wniosku w sprawie nadania stopnia doktora habilitowanego. W kwestii tej należy także odpowiednio stosować przepisy k.p.a. Jednakże, przy założeniu, że doręczenie do Rady Doskonałości Naukowej żądania przeprowadzenia postępowania w sprawie nadania stopnia </a:t>
                      </a:r>
                      <a:r>
                        <a:rPr lang="pl-PL" sz="1400" kern="1200" dirty="0" smtClean="0">
                          <a:solidFill>
                            <a:schemeClr val="dk1"/>
                          </a:solidFill>
                          <a:effectLst/>
                          <a:latin typeface="+mn-lt"/>
                          <a:ea typeface="+mn-ea"/>
                          <a:cs typeface="+mn-cs"/>
                        </a:rPr>
                        <a:t>    doktora     habilitowanego     nie    wszczyna    tego </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316114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288389540"/>
              </p:ext>
            </p:extLst>
          </p:nvPr>
        </p:nvGraphicFramePr>
        <p:xfrm>
          <a:off x="536330" y="1182954"/>
          <a:ext cx="11306908" cy="563880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smtClean="0">
                          <a:solidFill>
                            <a:schemeClr val="dk1"/>
                          </a:solidFill>
                          <a:effectLst/>
                          <a:latin typeface="+mn-lt"/>
                          <a:ea typeface="+mn-ea"/>
                          <a:cs typeface="+mn-cs"/>
                        </a:rPr>
                        <a:t>postępowania, wątpliwym </a:t>
                      </a:r>
                      <a:r>
                        <a:rPr lang="pl-PL" sz="1400" kern="1200" dirty="0">
                          <a:solidFill>
                            <a:schemeClr val="dk1"/>
                          </a:solidFill>
                          <a:effectLst/>
                          <a:latin typeface="+mn-lt"/>
                          <a:ea typeface="+mn-ea"/>
                          <a:cs typeface="+mn-cs"/>
                        </a:rPr>
                        <a:t>staje się możliwość skorzystania z instytucji wezwania strony do uzupełnienia braków formalnych wniosków w oparciu o art. 64 § 2 k.p.a</a:t>
                      </a:r>
                      <a:r>
                        <a:rPr lang="pl-PL" sz="1400" kern="1200" dirty="0" smtClean="0">
                          <a:solidFill>
                            <a:schemeClr val="dk1"/>
                          </a:solidFill>
                          <a:effectLst/>
                          <a:latin typeface="+mn-lt"/>
                          <a:ea typeface="+mn-ea"/>
                          <a:cs typeface="+mn-cs"/>
                        </a:rPr>
                        <a:t>. </a:t>
                      </a:r>
                      <a:r>
                        <a:rPr lang="pl-PL" sz="1400" kern="1200" dirty="0">
                          <a:solidFill>
                            <a:schemeClr val="dk1"/>
                          </a:solidFill>
                          <a:effectLst/>
                          <a:latin typeface="+mn-lt"/>
                          <a:ea typeface="+mn-ea"/>
                          <a:cs typeface="+mn-cs"/>
                        </a:rPr>
                        <a:t>czy też odmowy wszczęcia przedmiotowego postępowania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przypadku </a:t>
                      </a:r>
                      <a:r>
                        <a:rPr lang="pl-PL" sz="1400" kern="1200" dirty="0" smtClean="0">
                          <a:solidFill>
                            <a:schemeClr val="dk1"/>
                          </a:solidFill>
                          <a:effectLst/>
                          <a:latin typeface="+mn-lt"/>
                          <a:ea typeface="+mn-ea"/>
                          <a:cs typeface="+mn-cs"/>
                        </a:rPr>
                        <a:t>stwierdzenia, </a:t>
                      </a:r>
                      <a:r>
                        <a:rPr lang="pl-PL" sz="1400" kern="1200" dirty="0">
                          <a:solidFill>
                            <a:schemeClr val="dk1"/>
                          </a:solidFill>
                          <a:effectLst/>
                          <a:latin typeface="+mn-lt"/>
                          <a:ea typeface="+mn-ea"/>
                          <a:cs typeface="+mn-cs"/>
                        </a:rPr>
                        <a:t>że wnioskodawca nie ma przymiotu strony, o czym mowa jest w art. 61a § 1 k.p.a. Przy takim założeniu powstałaby nieznana ogólnemu postępowaniu </a:t>
                      </a:r>
                      <a:r>
                        <a:rPr lang="pl-PL" sz="1400" kern="1200" dirty="0" smtClean="0">
                          <a:solidFill>
                            <a:schemeClr val="dk1"/>
                          </a:solidFill>
                          <a:effectLst/>
                          <a:latin typeface="+mn-lt"/>
                          <a:ea typeface="+mn-ea"/>
                          <a:cs typeface="+mn-cs"/>
                        </a:rPr>
                        <a:t>administracyjnemu </a:t>
                      </a:r>
                      <a:r>
                        <a:rPr lang="pl-PL" sz="1400" kern="1200" dirty="0">
                          <a:solidFill>
                            <a:schemeClr val="dk1"/>
                          </a:solidFill>
                          <a:effectLst/>
                          <a:latin typeface="+mn-lt"/>
                          <a:ea typeface="+mn-ea"/>
                          <a:cs typeface="+mn-cs"/>
                        </a:rPr>
                        <a:t>instytucja postępowania przedwstępnego. </a:t>
                      </a:r>
                      <a:r>
                        <a:rPr lang="pl-PL" sz="1400" kern="1200" dirty="0" smtClean="0">
                          <a:solidFill>
                            <a:schemeClr val="dk1"/>
                          </a:solidFill>
                          <a:effectLst/>
                          <a:latin typeface="+mn-lt"/>
                          <a:ea typeface="+mn-ea"/>
                          <a:cs typeface="+mn-cs"/>
                        </a:rPr>
                        <a:t>Ponadto </a:t>
                      </a:r>
                      <a:r>
                        <a:rPr lang="pl-PL" sz="1400" kern="1200" dirty="0">
                          <a:solidFill>
                            <a:schemeClr val="dk1"/>
                          </a:solidFill>
                          <a:effectLst/>
                          <a:latin typeface="+mn-lt"/>
                          <a:ea typeface="+mn-ea"/>
                          <a:cs typeface="+mn-cs"/>
                        </a:rPr>
                        <a:t>termin, o którym mowa w art. 221 ust. 1 </a:t>
                      </a:r>
                      <a:r>
                        <a:rPr lang="pl-PL" sz="1400" kern="1200" dirty="0" err="1">
                          <a:solidFill>
                            <a:schemeClr val="dk1"/>
                          </a:solidFill>
                          <a:effectLst/>
                          <a:latin typeface="+mn-lt"/>
                          <a:ea typeface="+mn-ea"/>
                          <a:cs typeface="+mn-cs"/>
                        </a:rPr>
                        <a:t>p.s.w.n</a:t>
                      </a:r>
                      <a:r>
                        <a:rPr lang="pl-PL" sz="1400" kern="1200" dirty="0" smtClean="0">
                          <a:solidFill>
                            <a:schemeClr val="dk1"/>
                          </a:solidFill>
                          <a:effectLst/>
                          <a:latin typeface="+mn-lt"/>
                          <a:ea typeface="+mn-ea"/>
                          <a:cs typeface="+mn-cs"/>
                        </a:rPr>
                        <a:t>., </a:t>
                      </a:r>
                      <a:r>
                        <a:rPr lang="pl-PL" sz="1400" kern="1200" dirty="0">
                          <a:solidFill>
                            <a:schemeClr val="dk1"/>
                          </a:solidFill>
                          <a:effectLst/>
                          <a:latin typeface="+mn-lt"/>
                          <a:ea typeface="+mn-ea"/>
                          <a:cs typeface="+mn-cs"/>
                        </a:rPr>
                        <a:t>ma charakter instrukcyjny. Uznanie, iż doręczenie wniosku w sprawie nadania stopnia doktora habilitowanego Radzie Doskonałości Naukowej nie wszczyna postępowania w tym </a:t>
                      </a:r>
                      <a:r>
                        <a:rPr lang="pl-PL" sz="1400" kern="1200" dirty="0" smtClean="0">
                          <a:solidFill>
                            <a:schemeClr val="dk1"/>
                          </a:solidFill>
                          <a:effectLst/>
                          <a:latin typeface="+mn-lt"/>
                          <a:ea typeface="+mn-ea"/>
                          <a:cs typeface="+mn-cs"/>
                        </a:rPr>
                        <a:t>przedmiocie, </a:t>
                      </a:r>
                      <a:r>
                        <a:rPr lang="pl-PL" sz="1400" kern="1200" dirty="0">
                          <a:solidFill>
                            <a:schemeClr val="dk1"/>
                          </a:solidFill>
                          <a:effectLst/>
                          <a:latin typeface="+mn-lt"/>
                          <a:ea typeface="+mn-ea"/>
                          <a:cs typeface="+mn-cs"/>
                        </a:rPr>
                        <a:t>w istocie pozbawiałoby uprawnień procesowych strony. W konsekwencji powyższych </a:t>
                      </a:r>
                      <a:r>
                        <a:rPr lang="pl-PL" sz="1400" kern="1200" dirty="0" smtClean="0">
                          <a:solidFill>
                            <a:schemeClr val="dk1"/>
                          </a:solidFill>
                          <a:effectLst/>
                          <a:latin typeface="+mn-lt"/>
                          <a:ea typeface="+mn-ea"/>
                          <a:cs typeface="+mn-cs"/>
                        </a:rPr>
                        <a:t>rozważań</a:t>
                      </a:r>
                      <a:r>
                        <a:rPr lang="pl-PL" sz="1400" kern="1200" baseline="0" dirty="0" smtClean="0">
                          <a:solidFill>
                            <a:schemeClr val="dk1"/>
                          </a:solidFill>
                          <a:effectLst/>
                          <a:latin typeface="+mn-lt"/>
                          <a:ea typeface="+mn-ea"/>
                          <a:cs typeface="+mn-cs"/>
                        </a:rPr>
                        <a:t> – </a:t>
                      </a:r>
                      <a:r>
                        <a:rPr lang="pl-PL" sz="1400" kern="1200" dirty="0" smtClean="0">
                          <a:solidFill>
                            <a:schemeClr val="dk1"/>
                          </a:solidFill>
                          <a:effectLst/>
                          <a:latin typeface="+mn-lt"/>
                          <a:ea typeface="+mn-ea"/>
                          <a:cs typeface="+mn-cs"/>
                        </a:rPr>
                        <a:t>w </a:t>
                      </a:r>
                      <a:r>
                        <a:rPr lang="pl-PL" sz="1400" kern="1200" dirty="0">
                          <a:solidFill>
                            <a:schemeClr val="dk1"/>
                          </a:solidFill>
                          <a:effectLst/>
                          <a:latin typeface="+mn-lt"/>
                          <a:ea typeface="+mn-ea"/>
                          <a:cs typeface="+mn-cs"/>
                        </a:rPr>
                        <a:t>opinii Rady Doskonałości </a:t>
                      </a:r>
                      <a:r>
                        <a:rPr lang="pl-PL" sz="1400" kern="1200" dirty="0" smtClean="0">
                          <a:solidFill>
                            <a:schemeClr val="dk1"/>
                          </a:solidFill>
                          <a:effectLst/>
                          <a:latin typeface="+mn-lt"/>
                          <a:ea typeface="+mn-ea"/>
                          <a:cs typeface="+mn-cs"/>
                        </a:rPr>
                        <a:t>Naukowej</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 </a:t>
                      </a:r>
                      <a:r>
                        <a:rPr lang="pl-PL" sz="1400" kern="1200" dirty="0">
                          <a:solidFill>
                            <a:schemeClr val="dk1"/>
                          </a:solidFill>
                          <a:effectLst/>
                          <a:latin typeface="+mn-lt"/>
                          <a:ea typeface="+mn-ea"/>
                          <a:cs typeface="+mn-cs"/>
                        </a:rPr>
                        <a:t>zasadnym jest przyjęcie stanowiska, że gdyby ustawodawca chciał uznać, że datą wszczęcia postępowania jest data doręczenia wniosku do podmiotu habilitującego, to unormowałby to w materii ustawowej. Odmienna interpretacja może być sprzeczna z brzmieniem art. 61 § 3  k.p.a., jak i prowadzić do niepożądanych skutków w postaci uznania istnienia nieznanej ogólnemu postępowaniu administracyjnego instytucji postępowania przedwstępnego </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866782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438618660"/>
              </p:ext>
            </p:extLst>
          </p:nvPr>
        </p:nvGraphicFramePr>
        <p:xfrm>
          <a:off x="536330" y="1182954"/>
          <a:ext cx="11306908" cy="539496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(związanego z oceną formalną wniosku), pozbawienia strony praw procesowych do czasu przekazania wniosku </a:t>
                      </a:r>
                      <a:r>
                        <a:rPr lang="pl-PL" sz="1400" kern="1200" dirty="0" smtClean="0">
                          <a:solidFill>
                            <a:schemeClr val="dk1"/>
                          </a:solidFill>
                          <a:effectLst/>
                          <a:latin typeface="+mn-lt"/>
                          <a:ea typeface="+mn-ea"/>
                          <a:cs typeface="+mn-cs"/>
                        </a:rPr>
                        <a:t>                          do </a:t>
                      </a:r>
                      <a:r>
                        <a:rPr lang="pl-PL" sz="1400" kern="1200" dirty="0">
                          <a:solidFill>
                            <a:schemeClr val="dk1"/>
                          </a:solidFill>
                          <a:effectLst/>
                          <a:latin typeface="+mn-lt"/>
                          <a:ea typeface="+mn-ea"/>
                          <a:cs typeface="+mn-cs"/>
                        </a:rPr>
                        <a:t>podmiotu habilitującego albo wyznaczenia takiego podmiotu do przeprowadzenia postępowania w sprawie nadania stopnia doktora habilitowanego,  w tym </a:t>
                      </a:r>
                      <a:r>
                        <a:rPr lang="pl-PL" sz="1400" kern="1200" dirty="0" smtClean="0">
                          <a:solidFill>
                            <a:schemeClr val="dk1"/>
                          </a:solidFill>
                          <a:effectLst/>
                          <a:latin typeface="+mn-lt"/>
                          <a:ea typeface="+mn-ea"/>
                          <a:cs typeface="+mn-cs"/>
                        </a:rPr>
                        <a:t>praw związanych </a:t>
                      </a:r>
                      <a:r>
                        <a:rPr lang="pl-PL" sz="1400" kern="1200" dirty="0">
                          <a:solidFill>
                            <a:schemeClr val="dk1"/>
                          </a:solidFill>
                          <a:effectLst/>
                          <a:latin typeface="+mn-lt"/>
                          <a:ea typeface="+mn-ea"/>
                          <a:cs typeface="+mn-cs"/>
                        </a:rPr>
                        <a:t>z możliwością wycofania złożonego wniosku przed jego przekazaniem, jak i podważenia zasadności dokonywania oceny formalnej złożonego wniosku przez Radę Doskonałości Naukowej.</a:t>
                      </a:r>
                    </a:p>
                    <a:p>
                      <a:pPr algn="just"/>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r h="0">
                <a:tc>
                  <a:txBody>
                    <a:bodyPr/>
                    <a:lstStyle/>
                    <a:p>
                      <a:pPr algn="just"/>
                      <a:r>
                        <a:rPr lang="pl-PL" sz="1400" dirty="0"/>
                        <a:t>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Szczegółowe omówienie i interpretacja dotycząca sformułowania „osiągnięcia naukowe” w postępowaniu o nadanie stopnia doktora habilitowanego – rola </a:t>
                      </a:r>
                      <a:r>
                        <a:rPr lang="pl-PL" sz="1400" kern="1200" dirty="0" smtClean="0">
                          <a:solidFill>
                            <a:schemeClr val="dk1"/>
                          </a:solidFill>
                          <a:effectLst/>
                          <a:latin typeface="+mn-lt"/>
                          <a:ea typeface="+mn-ea"/>
                          <a:cs typeface="+mn-cs"/>
                        </a:rPr>
                        <a:t>                    i </a:t>
                      </a:r>
                      <a:r>
                        <a:rPr lang="pl-PL" sz="1400" kern="1200" dirty="0">
                          <a:solidFill>
                            <a:schemeClr val="dk1"/>
                          </a:solidFill>
                          <a:effectLst/>
                          <a:latin typeface="+mn-lt"/>
                          <a:ea typeface="+mn-ea"/>
                          <a:cs typeface="+mn-cs"/>
                        </a:rPr>
                        <a:t>uprawnienia recenzenta/recenzentów w tym zakresie.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Zgodnie z art. 221 ust. 8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a:t>
                      </a:r>
                      <a:r>
                        <a:rPr lang="pl-PL" sz="1400" b="0" i="0" kern="1200" dirty="0">
                          <a:solidFill>
                            <a:schemeClr val="dk1"/>
                          </a:solidFill>
                          <a:effectLst/>
                          <a:latin typeface="+mn-lt"/>
                          <a:ea typeface="+mn-ea"/>
                          <a:cs typeface="+mn-cs"/>
                        </a:rPr>
                        <a:t>r</a:t>
                      </a:r>
                      <a:r>
                        <a:rPr lang="pl-PL" sz="1400" b="0" i="0" kern="1200" dirty="0" smtClean="0">
                          <a:solidFill>
                            <a:schemeClr val="dk1"/>
                          </a:solidFill>
                          <a:effectLst/>
                          <a:latin typeface="+mn-lt"/>
                          <a:ea typeface="+mn-ea"/>
                          <a:cs typeface="+mn-cs"/>
                        </a:rPr>
                        <a:t>ecenzenci</a:t>
                      </a:r>
                      <a:r>
                        <a:rPr lang="pl-PL" sz="1400" b="0" i="0" kern="1200" dirty="0">
                          <a:solidFill>
                            <a:schemeClr val="dk1"/>
                          </a:solidFill>
                          <a:effectLst/>
                          <a:latin typeface="+mn-lt"/>
                          <a:ea typeface="+mn-ea"/>
                          <a:cs typeface="+mn-cs"/>
                        </a:rPr>
                        <a:t>, w terminie 8 tygodni od dnia doręczenia im wniosku, oceniają, czy osiągnięcia naukowe osoby ubiegającej się o stopień doktora habilitowanego odpowiadają wymaganiom określonym </a:t>
                      </a:r>
                      <a:r>
                        <a:rPr lang="pl-PL" sz="1400" b="0" i="0" kern="1200" dirty="0" smtClean="0">
                          <a:solidFill>
                            <a:schemeClr val="dk1"/>
                          </a:solidFill>
                          <a:effectLst/>
                          <a:latin typeface="+mn-lt"/>
                          <a:ea typeface="+mn-ea"/>
                          <a:cs typeface="+mn-cs"/>
                        </a:rPr>
                        <a:t>                 w </a:t>
                      </a:r>
                      <a:r>
                        <a:rPr lang="pl-PL" sz="1400" b="0" i="0" kern="1200" dirty="0">
                          <a:solidFill>
                            <a:schemeClr val="dk1"/>
                          </a:solidFill>
                          <a:effectLst/>
                          <a:latin typeface="+mn-lt"/>
                          <a:ea typeface="+mn-ea"/>
                          <a:cs typeface="+mn-cs"/>
                        </a:rPr>
                        <a:t>art. 219 ust. 1 pkt </a:t>
                      </a:r>
                      <a:r>
                        <a:rPr lang="pl-PL" sz="1400" b="0" i="0" kern="1200" dirty="0" smtClean="0">
                          <a:solidFill>
                            <a:schemeClr val="dk1"/>
                          </a:solidFill>
                          <a:effectLst/>
                          <a:latin typeface="+mn-lt"/>
                          <a:ea typeface="+mn-ea"/>
                          <a:cs typeface="+mn-cs"/>
                        </a:rPr>
                        <a:t>2 </a:t>
                      </a:r>
                      <a:r>
                        <a:rPr lang="pl-PL" sz="1400" b="0" i="0" kern="1200" dirty="0">
                          <a:solidFill>
                            <a:schemeClr val="dk1"/>
                          </a:solidFill>
                          <a:effectLst/>
                          <a:latin typeface="+mn-lt"/>
                          <a:ea typeface="+mn-ea"/>
                          <a:cs typeface="+mn-cs"/>
                        </a:rPr>
                        <a:t>i przygotowują recenzje. Recenzenci są wprost uprawnieni do dokonywania przedmiotowej oceny. </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156109685"/>
                  </a:ext>
                </a:extLst>
              </a:tr>
              <a:tr h="0">
                <a:tc>
                  <a:txBody>
                    <a:bodyPr/>
                    <a:lstStyle/>
                    <a:p>
                      <a:pPr algn="just"/>
                      <a:r>
                        <a:rPr lang="pl-PL" sz="1400" dirty="0"/>
                        <a:t>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Udział recenzentów w ocenie „istotnej aktywności naukowej” w </a:t>
                      </a:r>
                      <a:r>
                        <a:rPr lang="pl-PL" sz="1400" kern="1200" dirty="0" smtClean="0">
                          <a:solidFill>
                            <a:schemeClr val="dk1"/>
                          </a:solidFill>
                          <a:effectLst/>
                          <a:latin typeface="+mn-lt"/>
                          <a:ea typeface="+mn-ea"/>
                          <a:cs typeface="+mn-cs"/>
                        </a:rPr>
                        <a:t>postępowaniu                  w </a:t>
                      </a:r>
                      <a:r>
                        <a:rPr lang="pl-PL" sz="1400" kern="1200" dirty="0">
                          <a:solidFill>
                            <a:schemeClr val="dk1"/>
                          </a:solidFill>
                          <a:effectLst/>
                          <a:latin typeface="+mn-lt"/>
                          <a:ea typeface="+mn-ea"/>
                          <a:cs typeface="+mn-cs"/>
                        </a:rPr>
                        <a:t>sprawie nadania stopnia doktora habilitowanego.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przewidują formułowania konkluzji recenzji od oceny spełnienia tej przesłanki przez recenzentów. </a:t>
                      </a:r>
                      <a:r>
                        <a:rPr lang="pl-PL" sz="1400" i="0" kern="1200" dirty="0">
                          <a:solidFill>
                            <a:schemeClr val="dk1"/>
                          </a:solidFill>
                          <a:effectLst/>
                          <a:latin typeface="+mn-lt"/>
                          <a:ea typeface="+mn-ea"/>
                          <a:cs typeface="+mn-cs"/>
                        </a:rPr>
                        <a:t>Przesłanka</a:t>
                      </a:r>
                      <a:r>
                        <a:rPr lang="pl-PL" sz="1400" kern="1200" dirty="0">
                          <a:solidFill>
                            <a:schemeClr val="dk1"/>
                          </a:solidFill>
                          <a:effectLst/>
                          <a:latin typeface="+mn-lt"/>
                          <a:ea typeface="+mn-ea"/>
                          <a:cs typeface="+mn-cs"/>
                        </a:rPr>
                        <a:t> ta winna być oceniania przez komisję habilitacyjną </a:t>
                      </a:r>
                      <a:r>
                        <a:rPr lang="pl-PL" sz="1400" i="1" kern="1200" dirty="0">
                          <a:solidFill>
                            <a:schemeClr val="dk1"/>
                          </a:solidFill>
                          <a:effectLst/>
                          <a:latin typeface="+mn-lt"/>
                          <a:ea typeface="+mn-ea"/>
                          <a:cs typeface="+mn-cs"/>
                        </a:rPr>
                        <a:t>in </a:t>
                      </a:r>
                      <a:r>
                        <a:rPr lang="pl-PL" sz="1400" i="1" kern="1200" dirty="0" err="1">
                          <a:solidFill>
                            <a:schemeClr val="dk1"/>
                          </a:solidFill>
                          <a:effectLst/>
                          <a:latin typeface="+mn-lt"/>
                          <a:ea typeface="+mn-ea"/>
                          <a:cs typeface="+mn-cs"/>
                        </a:rPr>
                        <a:t>gremio</a:t>
                      </a:r>
                      <a:r>
                        <a:rPr lang="pl-PL" sz="1400" i="0" kern="1200" dirty="0">
                          <a:solidFill>
                            <a:schemeClr val="dk1"/>
                          </a:solidFill>
                          <a:effectLst/>
                          <a:latin typeface="+mn-lt"/>
                          <a:ea typeface="+mn-ea"/>
                          <a:cs typeface="+mn-cs"/>
                        </a:rPr>
                        <a:t>.</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3677332369"/>
                  </a:ext>
                </a:extLst>
              </a:tr>
            </a:tbl>
          </a:graphicData>
        </a:graphic>
      </p:graphicFrame>
    </p:spTree>
    <p:extLst>
      <p:ext uri="{BB962C8B-B14F-4D97-AF65-F5344CB8AC3E}">
        <p14:creationId xmlns:p14="http://schemas.microsoft.com/office/powerpoint/2010/main" val="3323038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027273441"/>
              </p:ext>
            </p:extLst>
          </p:nvPr>
        </p:nvGraphicFramePr>
        <p:xfrm>
          <a:off x="536330" y="1182954"/>
          <a:ext cx="11306908" cy="402336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Kto powinien ponieść koszty ponownego postępowania w sprawie nadania stopnia doktora habilitowanego po uchyleniu uchwały odmawiającej nadania stopnia i przekazaniu sprawy do ponownego rozpoznania, ale już do innego podmiotu habilitującego?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Poruszone zagadnienie jest wprost regulowane w art. 182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Koszty ponosi osoba ubiegająca się o nadanie stopnia doktora habilitowanego. W przypadku nauczyciela akademickiego albo pracownika naukowa koszty te ponosi podmiot zatrudniający. Odmienną kwestią pozostaje realne określenie kosztów w ramach ponownego rozpatrywania sprawy nadania stopnia doktora habilitowanego.</a:t>
                      </a:r>
                    </a:p>
                  </a:txBody>
                  <a:tcPr/>
                </a:tc>
                <a:extLst>
                  <a:ext uri="{0D108BD9-81ED-4DB2-BD59-A6C34878D82A}">
                    <a16:rowId xmlns="" xmlns:a16="http://schemas.microsoft.com/office/drawing/2014/main" val="10001"/>
                  </a:ext>
                </a:extLst>
              </a:tr>
              <a:tr h="0">
                <a:tc>
                  <a:txBody>
                    <a:bodyPr/>
                    <a:lstStyle/>
                    <a:p>
                      <a:pPr algn="just"/>
                      <a:r>
                        <a:rPr lang="pl-PL" sz="1400" dirty="0"/>
                        <a:t>8</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Art 219 ust. 1 pkt 2 lit b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mowa jest o cyklu powiązanych tematycznie opublikowanych artykułów w kontekście postępowań habilitacyjnych. Co to znaczy, że artykuł jest opublikowany w czasopiśmie? Czy musi być przypisany wolumen czasopisma i numery stron (numer artykułu) czy wystarczy na przykład DOI. Czy na przykład a) artykuł mający numer DOI albo b) umieszczony na stronie internetowej czasopisma, ale nie mający jeszcze pełnych danych bibliograficznych (roku, numeru czasopisma) uznajemy za opublikowany?</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W przytoczonym przepisie mowa jest o opublikowaniu artykułu naukowego w jego ostatecznej formie.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konsekwencji uznanie spełnienia tej przesłanki będzie uzależnione od praktyki publikacyjnej danego czasopisma naukowego, w którym artykuł naukowy został opublikowany.</a:t>
                      </a:r>
                    </a:p>
                  </a:txBody>
                  <a:tcPr/>
                </a:tc>
                <a:extLst>
                  <a:ext uri="{0D108BD9-81ED-4DB2-BD59-A6C34878D82A}">
                    <a16:rowId xmlns="" xmlns:a16="http://schemas.microsoft.com/office/drawing/2014/main" val="2739702586"/>
                  </a:ext>
                </a:extLst>
              </a:tr>
            </a:tbl>
          </a:graphicData>
        </a:graphic>
      </p:graphicFrame>
    </p:spTree>
    <p:extLst>
      <p:ext uri="{BB962C8B-B14F-4D97-AF65-F5344CB8AC3E}">
        <p14:creationId xmlns:p14="http://schemas.microsoft.com/office/powerpoint/2010/main" val="3487185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851042118"/>
              </p:ext>
            </p:extLst>
          </p:nvPr>
        </p:nvGraphicFramePr>
        <p:xfrm>
          <a:off x="536330" y="1182954"/>
          <a:ext cx="11306908" cy="509016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9</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Stary tryb postępowania: zgodnie ze stanowiskiem Rady Doskonałości Naukowej w postępowaniu habilitacyjnym poddajemy pod głosowanie na posiedzeniu Rady dyscypliny uchwałę o nadaniu lub nienadaniu stopnia doktora habilitacyjnego zgodnie ze stanowiskiem Komisji habilitacyjnej. Jeśli wymaganej większości bezwzględnej nie uzyska ani uchwała o nadaniu stopnia, ani uchwała o nienadaniu stopnia, znajdziemy się w sytuacji, którą trudno zidentyfikować. Jest to możliwe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przypadku, gdy sprawa budzi zasadnicze rozbieżne oceny i stanowiska tak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gronie recenzentów, członków Komisji habilitacyjnej i członków Rady Dyscypliny, a o wyniku głosowania decydują pojedyncze głosy czy niewielkie zmiany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zakresie frekwencji. Jak w takiej sytuacji postępować?</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Na gruncie art. 18a ust. 11 w zw. z art. 20 ust. 1 i 2 </a:t>
                      </a:r>
                      <a:r>
                        <a:rPr lang="pl-PL" sz="1400" kern="1200" dirty="0" err="1">
                          <a:solidFill>
                            <a:schemeClr val="dk1"/>
                          </a:solidFill>
                          <a:effectLst/>
                          <a:latin typeface="+mn-lt"/>
                          <a:ea typeface="+mn-ea"/>
                          <a:cs typeface="+mn-cs"/>
                        </a:rPr>
                        <a:t>u.s.n.t.n</a:t>
                      </a:r>
                      <a:r>
                        <a:rPr lang="pl-PL" sz="1400" kern="1200" dirty="0">
                          <a:solidFill>
                            <a:schemeClr val="dk1"/>
                          </a:solidFill>
                          <a:effectLst/>
                          <a:latin typeface="+mn-lt"/>
                          <a:ea typeface="+mn-ea"/>
                          <a:cs typeface="+mn-cs"/>
                        </a:rPr>
                        <a:t>. podjęcie uchwały o nadaniu stopnia doktora habilitowanego wymaga uzyskania bezwzględnej większości głosów za jej podjęciem. Analogicznie w przypadku podjęcia uchwały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odmowie nadania tego stopnia. W przypadku braku uzyskania ustawowej większości głosów za podjęciem jednej z wymienionych uchwał należy uznać, że organ nie podjął rozstrzygnięcia w sprawie. Koniecznym jest ponowne głosowanie, przy wskazaniu przeprowadzenia stosownej dyskusji w sprawie raz jeszcze na posiedzeniu organu.</a:t>
                      </a:r>
                    </a:p>
                  </a:txBody>
                  <a:tcPr/>
                </a:tc>
                <a:extLst>
                  <a:ext uri="{0D108BD9-81ED-4DB2-BD59-A6C34878D82A}">
                    <a16:rowId xmlns="" xmlns:a16="http://schemas.microsoft.com/office/drawing/2014/main" val="10001"/>
                  </a:ext>
                </a:extLst>
              </a:tr>
              <a:tr h="0">
                <a:tc>
                  <a:txBody>
                    <a:bodyPr/>
                    <a:lstStyle/>
                    <a:p>
                      <a:pPr algn="just"/>
                      <a:r>
                        <a:rPr lang="pl-PL" sz="1400" dirty="0"/>
                        <a:t>10</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Odmowa przeprowadzenia postępowania habilitacyjnego. Poradnik RDN str. 26: „Co ważne, zgodnie z art. 221 ust. 2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w terminie 4 tygodni od dnia otrzymania wniosku przez podmiot habilitujący może on nie wyrazić zgody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przeprowadzenie postępowania w sprawie nadania stopnia doktora habilitowanego i zwrócić wniosek do RDN. Odmowa ta powinna nastąpić w drodze podjętej uchwały przez właściwy organ podmiotu habilitujący”. Jakie są możliwe przesłanki dla rad dyscyplin do odmowy?</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normują przesłanek odmowy wyrażenia </a:t>
                      </a:r>
                      <a:r>
                        <a:rPr lang="pl-PL" sz="1400" kern="1200" dirty="0" smtClean="0">
                          <a:solidFill>
                            <a:schemeClr val="dk1"/>
                          </a:solidFill>
                          <a:effectLst/>
                          <a:latin typeface="+mn-lt"/>
                          <a:ea typeface="+mn-ea"/>
                          <a:cs typeface="+mn-cs"/>
                        </a:rPr>
                        <a:t>zgody </a:t>
                      </a:r>
                      <a:r>
                        <a:rPr lang="pl-PL" sz="1400" kern="1200" dirty="0">
                          <a:solidFill>
                            <a:schemeClr val="dk1"/>
                          </a:solidFill>
                          <a:effectLst/>
                          <a:latin typeface="+mn-lt"/>
                          <a:ea typeface="+mn-ea"/>
                          <a:cs typeface="+mn-cs"/>
                        </a:rPr>
                        <a:t>na przeprowadzenie postępowania w sprawie nadania stopnia doktora habilitowanego. Zasadne jest jednak przyjęcie opinii, że przesłanki te nie powinny wiązać się </a:t>
                      </a:r>
                      <a:r>
                        <a:rPr lang="pl-PL" sz="1400" kern="1200" dirty="0" smtClean="0">
                          <a:solidFill>
                            <a:schemeClr val="dk1"/>
                          </a:solidFill>
                          <a:effectLst/>
                          <a:latin typeface="+mn-lt"/>
                          <a:ea typeface="+mn-ea"/>
                          <a:cs typeface="+mn-cs"/>
                        </a:rPr>
                        <a:t>                     z </a:t>
                      </a:r>
                      <a:r>
                        <a:rPr lang="pl-PL" sz="1400" kern="1200" dirty="0">
                          <a:solidFill>
                            <a:schemeClr val="dk1"/>
                          </a:solidFill>
                          <a:effectLst/>
                          <a:latin typeface="+mn-lt"/>
                          <a:ea typeface="+mn-ea"/>
                          <a:cs typeface="+mn-cs"/>
                        </a:rPr>
                        <a:t>oceną przedłożonych w postępowaniu osiągnięć. Ocena ta jest zarezerwowana dla dalszych etapów postępowania. Podkreślenia wymaga jednak, że podjęcie uchwały </a:t>
                      </a:r>
                      <a:r>
                        <a:rPr lang="pl-PL" sz="1400" kern="1200" dirty="0" smtClean="0">
                          <a:solidFill>
                            <a:schemeClr val="dk1"/>
                          </a:solidFill>
                          <a:effectLst/>
                          <a:latin typeface="+mn-lt"/>
                          <a:ea typeface="+mn-ea"/>
                          <a:cs typeface="+mn-cs"/>
                        </a:rPr>
                        <a:t>w </a:t>
                      </a:r>
                      <a:r>
                        <a:rPr lang="pl-PL" sz="1400" kern="1200" dirty="0">
                          <a:solidFill>
                            <a:schemeClr val="dk1"/>
                          </a:solidFill>
                          <a:effectLst/>
                          <a:latin typeface="+mn-lt"/>
                          <a:ea typeface="+mn-ea"/>
                          <a:cs typeface="+mn-cs"/>
                        </a:rPr>
                        <a:t>przedmiocie odmowy wyrażenia zgody na przeprowadzenie postępowania nie wymaga uzasadnienia.</a:t>
                      </a:r>
                    </a:p>
                  </a:txBody>
                  <a:tcPr/>
                </a:tc>
                <a:extLst>
                  <a:ext uri="{0D108BD9-81ED-4DB2-BD59-A6C34878D82A}">
                    <a16:rowId xmlns="" xmlns:a16="http://schemas.microsoft.com/office/drawing/2014/main" val="2397869422"/>
                  </a:ext>
                </a:extLst>
              </a:tr>
            </a:tbl>
          </a:graphicData>
        </a:graphic>
      </p:graphicFrame>
    </p:spTree>
    <p:extLst>
      <p:ext uri="{BB962C8B-B14F-4D97-AF65-F5344CB8AC3E}">
        <p14:creationId xmlns:p14="http://schemas.microsoft.com/office/powerpoint/2010/main" val="1927124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804382930"/>
              </p:ext>
            </p:extLst>
          </p:nvPr>
        </p:nvGraphicFramePr>
        <p:xfrm>
          <a:off x="536330" y="1182954"/>
          <a:ext cx="11306908" cy="551688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postępowaniu habilitacyjnym (zarówno stary tryb jak i nowy) dokonuje się oceny osiągnięcia naukowego oraz pozostałego dorobku przedstawianego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momencie złożenia wniosku o nadanie stopnia czy też kandydat może w trakcie postępowania niejako uzupełnić swój dorobek naukowy?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Zarówno na gruncie przepisów </a:t>
                      </a:r>
                      <a:r>
                        <a:rPr lang="pl-PL" sz="1400" kern="1200" dirty="0" err="1">
                          <a:solidFill>
                            <a:schemeClr val="dk1"/>
                          </a:solidFill>
                          <a:effectLst/>
                          <a:latin typeface="+mn-lt"/>
                          <a:ea typeface="+mn-ea"/>
                          <a:cs typeface="+mn-cs"/>
                        </a:rPr>
                        <a:t>u.s.n.t.n</a:t>
                      </a:r>
                      <a:r>
                        <a:rPr lang="pl-PL" sz="1400" kern="1200" dirty="0">
                          <a:solidFill>
                            <a:schemeClr val="dk1"/>
                          </a:solidFill>
                          <a:effectLst/>
                          <a:latin typeface="+mn-lt"/>
                          <a:ea typeface="+mn-ea"/>
                          <a:cs typeface="+mn-cs"/>
                        </a:rPr>
                        <a:t>., jak i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podmiot habilitujący przeprowadza postępowanie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podstawie akt sprawy przekazanych przez Radę Doskonałości Naukowej. </a:t>
                      </a:r>
                      <a:r>
                        <a:rPr lang="pl-PL" sz="1400" kern="1200" dirty="0" smtClean="0">
                          <a:solidFill>
                            <a:schemeClr val="dk1"/>
                          </a:solidFill>
                          <a:effectLst/>
                          <a:latin typeface="+mn-lt"/>
                          <a:ea typeface="+mn-ea"/>
                          <a:cs typeface="+mn-cs"/>
                        </a:rPr>
                        <a:t>Ponadto </a:t>
                      </a:r>
                      <a:r>
                        <a:rPr lang="pl-PL" sz="1400" kern="1200" dirty="0">
                          <a:solidFill>
                            <a:schemeClr val="dk1"/>
                          </a:solidFill>
                          <a:effectLst/>
                          <a:latin typeface="+mn-lt"/>
                          <a:ea typeface="+mn-ea"/>
                          <a:cs typeface="+mn-cs"/>
                        </a:rPr>
                        <a:t>przepisy przytoczonych ustaw nie przewidują czynnego udziału osoby ubiegającej się o nadanie stopnia doktora habilitowanego poza doręczeniem wniosku do Rady Doskonałości Naukowej lub ewentualnym uczestnictwie w kolokwium habilitacyjnym, a w niektórych przypadkach obligatoryjnym. Wobec tego zasadne jest wyrażenie stanowiska, że w toku postępowania dorobek nie podlega uzupełnieniu. </a:t>
                      </a:r>
                    </a:p>
                  </a:txBody>
                  <a:tcPr/>
                </a:tc>
                <a:extLst>
                  <a:ext uri="{0D108BD9-81ED-4DB2-BD59-A6C34878D82A}">
                    <a16:rowId xmlns="" xmlns:a16="http://schemas.microsoft.com/office/drawing/2014/main" val="10001"/>
                  </a:ext>
                </a:extLst>
              </a:tr>
              <a:tr h="0">
                <a:tc>
                  <a:txBody>
                    <a:bodyPr/>
                    <a:lstStyle/>
                    <a:p>
                      <a:pPr algn="just"/>
                      <a:r>
                        <a:rPr lang="pl-PL" sz="1400" dirty="0"/>
                        <a:t>12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W jakich konkretnie przypadkach podmiot habilitujący może odmówić umorzenia postępowania w sprawie nadania stopnia doktora habilitowanego mimo takiego wniosku kandydata?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Zagadnienie umorzenia postępowania w sprawie nadania stopnia doktora habilitowanego na wniosek osoby ubiegającej się o jego nadanie jest odpowiednio normowane art. 105 § 2 k.p.a. Zgodnie z tym przepisem </a:t>
                      </a:r>
                      <a:r>
                        <a:rPr lang="pl-PL" sz="1400" b="0" i="0" kern="1200" dirty="0">
                          <a:solidFill>
                            <a:schemeClr val="dk1"/>
                          </a:solidFill>
                          <a:effectLst/>
                          <a:latin typeface="+mn-lt"/>
                          <a:ea typeface="+mn-ea"/>
                          <a:cs typeface="+mn-cs"/>
                        </a:rPr>
                        <a:t>organ administracji publicznej może umorzyć postępowanie, jeżeli wystąpi o to strona, na której żądanie postępowanie zostało wszczęte, a nie sprzeciwiają się temu inne strony oraz gdy nie jest to sprzeczne z interesem społecznym. W praktyce rozpatrzenie przedmiotowego wniosku będzie sprowadzało się do dokonania oceny klauzuli „interesu społecznego”, która </a:t>
                      </a:r>
                      <a:r>
                        <a:rPr lang="pl-PL" sz="1400" b="0" i="0" kern="1200" dirty="0" smtClean="0">
                          <a:solidFill>
                            <a:schemeClr val="dk1"/>
                          </a:solidFill>
                          <a:effectLst/>
                          <a:latin typeface="+mn-lt"/>
                          <a:ea typeface="+mn-ea"/>
                          <a:cs typeface="+mn-cs"/>
                        </a:rPr>
                        <a:t>    to     ocena     winna     być      dokonywana     </a:t>
                      </a:r>
                      <a:r>
                        <a:rPr lang="pl-PL" sz="1400" b="0" i="0" kern="1200" dirty="0">
                          <a:solidFill>
                            <a:schemeClr val="dk1"/>
                          </a:solidFill>
                          <a:effectLst/>
                          <a:latin typeface="+mn-lt"/>
                          <a:ea typeface="+mn-ea"/>
                          <a:cs typeface="+mn-cs"/>
                        </a:rPr>
                        <a:t>zawsze </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2814832869"/>
                  </a:ext>
                </a:extLst>
              </a:tr>
            </a:tbl>
          </a:graphicData>
        </a:graphic>
      </p:graphicFrame>
    </p:spTree>
    <p:extLst>
      <p:ext uri="{BB962C8B-B14F-4D97-AF65-F5344CB8AC3E}">
        <p14:creationId xmlns:p14="http://schemas.microsoft.com/office/powerpoint/2010/main" val="24608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881556527"/>
              </p:ext>
            </p:extLst>
          </p:nvPr>
        </p:nvGraphicFramePr>
        <p:xfrm>
          <a:off x="536330" y="1182954"/>
          <a:ext cx="11306908" cy="478536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5963026">
                  <a:extLst>
                    <a:ext uri="{9D8B030D-6E8A-4147-A177-3AD203B41FA5}">
                      <a16:colId xmlns="" xmlns:a16="http://schemas.microsoft.com/office/drawing/2014/main" val="20001"/>
                    </a:ext>
                  </a:extLst>
                </a:gridCol>
                <a:gridCol w="4719627">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2</a:t>
                      </a:r>
                    </a:p>
                  </a:txBody>
                  <a:tcPr/>
                </a:tc>
                <a:tc>
                  <a:txBody>
                    <a:bodyPr/>
                    <a:lstStyle/>
                    <a:p>
                      <a:pPr algn="just"/>
                      <a:r>
                        <a:rPr lang="pl-PL" sz="1400" dirty="0"/>
                        <a:t>Zgodnie z ustawą z</a:t>
                      </a:r>
                      <a:r>
                        <a:rPr lang="pl-PL" sz="1400" baseline="0" dirty="0"/>
                        <a:t> dnia 14 marca 2003 r. o stopniach naukowych i tytule naukowym oraz o stopniach i tytule w zakresie sztuki (dalej jako </a:t>
                      </a:r>
                      <a:r>
                        <a:rPr lang="pl-PL" sz="1400" baseline="0" dirty="0" err="1"/>
                        <a:t>u.s.n.t.n</a:t>
                      </a:r>
                      <a:r>
                        <a:rPr lang="pl-PL" sz="1400" baseline="0" dirty="0"/>
                        <a:t>.) wymagana jest uchwała w sprawie przyjęcia publicznej obrony rozprawy doktorskiej. W </a:t>
                      </a:r>
                      <a:r>
                        <a:rPr lang="pl-PL" sz="1400" baseline="0" dirty="0" err="1"/>
                        <a:t>p.s.w.n</a:t>
                      </a:r>
                      <a:r>
                        <a:rPr lang="pl-PL" sz="1400" baseline="0" dirty="0"/>
                        <a:t>. nie ma analogicznego przepisu. Czy uchwała taka powinna być podejmowana w przypadku postępowań w sprawie nadania stopnia doktora wszczynanych od dnia 1 października 2019 r.?</a:t>
                      </a:r>
                      <a:endParaRPr lang="pl-PL" sz="1400" dirty="0"/>
                    </a:p>
                  </a:txBody>
                  <a:tcPr/>
                </a:tc>
                <a:tc>
                  <a:txBody>
                    <a:bodyPr/>
                    <a:lstStyle/>
                    <a:p>
                      <a:pPr algn="just"/>
                      <a:r>
                        <a:rPr lang="pl-PL" sz="1400" dirty="0"/>
                        <a:t>Przepisy </a:t>
                      </a:r>
                      <a:r>
                        <a:rPr lang="pl-PL" sz="1400" dirty="0" err="1"/>
                        <a:t>p.s.w.n</a:t>
                      </a:r>
                      <a:r>
                        <a:rPr lang="pl-PL" sz="1400" dirty="0"/>
                        <a:t>. istotnie</a:t>
                      </a:r>
                      <a:r>
                        <a:rPr lang="pl-PL" sz="1400" baseline="0" dirty="0"/>
                        <a:t> nie przewidują podjęcia przez podmiot doktoryzujący rozstrzygnięcia w przedmiocie przyjęcia obrony rozprawy doktorskiej. W konsekwencji uchwała w tym przedmiocie nie musi być podejmowana przez organ prowadzący postępowanie. Nie można jednak wykluczyć, że przepisy wewnętrzne podmiotu </a:t>
                      </a:r>
                      <a:r>
                        <a:rPr lang="pl-PL" sz="1400" baseline="0" dirty="0" smtClean="0"/>
                        <a:t>– wydane </a:t>
                      </a:r>
                      <a:r>
                        <a:rPr lang="pl-PL" sz="1400" baseline="0" dirty="0"/>
                        <a:t>na podstawie upoważnienia zawartego w art. 192 ust. 2 </a:t>
                      </a:r>
                      <a:r>
                        <a:rPr lang="pl-PL" sz="1400" dirty="0" err="1"/>
                        <a:t>p.s.w.n</a:t>
                      </a:r>
                      <a:r>
                        <a:rPr lang="pl-PL" sz="1400" dirty="0"/>
                        <a:t>. </a:t>
                      </a:r>
                      <a:r>
                        <a:rPr lang="pl-PL" sz="1400" dirty="0" smtClean="0"/>
                        <a:t>–</a:t>
                      </a:r>
                      <a:r>
                        <a:rPr lang="pl-PL" sz="1400" baseline="0" dirty="0" smtClean="0"/>
                        <a:t> </a:t>
                      </a:r>
                      <a:r>
                        <a:rPr lang="pl-PL" sz="1400" dirty="0" smtClean="0"/>
                        <a:t>będą</a:t>
                      </a:r>
                      <a:r>
                        <a:rPr lang="pl-PL" sz="1400" baseline="0" dirty="0" smtClean="0"/>
                        <a:t> </a:t>
                      </a:r>
                      <a:r>
                        <a:rPr lang="pl-PL" sz="1400" baseline="0" dirty="0"/>
                        <a:t>przewidywały podjęcie tego typu uchwały. W takim przypadku uchwała ta może mieć wyłącznie walor opinii odnośnie do oceny przeprowadzonej obrony rozprawy doktorskiej. Negatywna uchwała w przedmiocie przyjęcia obrony rozprawy doktorskiej nie może rozstrzygać </a:t>
                      </a:r>
                      <a:r>
                        <a:rPr lang="pl-PL" sz="1400" baseline="0" dirty="0" smtClean="0"/>
                        <a:t>co do </a:t>
                      </a:r>
                      <a:r>
                        <a:rPr lang="pl-PL" sz="1400" baseline="0" dirty="0"/>
                        <a:t>istoty przewodu doktorskiego, gdyż w przepisach wewnętrznych nie można przyjmować regulacji, które dotyczyłby władczego </a:t>
                      </a:r>
                      <a:r>
                        <a:rPr lang="pl-PL" sz="1400" baseline="0" dirty="0" smtClean="0"/>
                        <a:t>                    i </a:t>
                      </a:r>
                      <a:r>
                        <a:rPr lang="pl-PL" sz="1400" baseline="0" dirty="0"/>
                        <a:t>kończącego postępowanie rozstrzygnięcia, kierowanego </a:t>
                      </a:r>
                      <a:r>
                        <a:rPr lang="pl-PL" sz="1400" baseline="0" dirty="0" smtClean="0"/>
                        <a:t>                 do </a:t>
                      </a:r>
                      <a:r>
                        <a:rPr lang="pl-PL" sz="1400" baseline="0" dirty="0"/>
                        <a:t>osoby ubiegającej się o nadanie stopnia. W konsekwencji, niezależnie od oceny przeprowadzonej obrony rozprawy doktorskiej, koniecznym jest </a:t>
                      </a:r>
                      <a:r>
                        <a:rPr lang="pl-PL" sz="1400" baseline="0" dirty="0" smtClean="0"/>
                        <a:t>podjęcie </a:t>
                      </a:r>
                      <a:r>
                        <a:rPr lang="pl-PL" sz="1400" baseline="0" dirty="0"/>
                        <a:t>rozstrzygnięcia </a:t>
                      </a:r>
                      <a:br>
                        <a:rPr lang="pl-PL" sz="1400" baseline="0" dirty="0"/>
                      </a:br>
                      <a:r>
                        <a:rPr lang="pl-PL" sz="1400" baseline="0" dirty="0"/>
                        <a:t>o nadaniu albo odmowie nadania stopnia doktora. </a:t>
                      </a:r>
                      <a:endParaRPr lang="pl-PL" sz="140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6526816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586003692"/>
              </p:ext>
            </p:extLst>
          </p:nvPr>
        </p:nvGraphicFramePr>
        <p:xfrm>
          <a:off x="536330" y="1182954"/>
          <a:ext cx="11306908" cy="496824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baseline="0" dirty="0" smtClean="0">
                          <a:solidFill>
                            <a:schemeClr val="dk1"/>
                          </a:solidFill>
                          <a:effectLst/>
                          <a:latin typeface="+mn-lt"/>
                          <a:ea typeface="+mn-ea"/>
                          <a:cs typeface="+mn-cs"/>
                        </a:rPr>
                        <a:t>w i</a:t>
                      </a:r>
                      <a:r>
                        <a:rPr lang="pl-PL" sz="1400" kern="1200" dirty="0" smtClean="0">
                          <a:solidFill>
                            <a:schemeClr val="dk1"/>
                          </a:solidFill>
                          <a:effectLst/>
                          <a:latin typeface="+mn-lt"/>
                          <a:ea typeface="+mn-ea"/>
                          <a:cs typeface="+mn-cs"/>
                        </a:rPr>
                        <a:t>ndywidualnej </a:t>
                      </a:r>
                      <a:r>
                        <a:rPr lang="pl-PL" sz="1400" kern="1200" dirty="0">
                          <a:solidFill>
                            <a:schemeClr val="dk1"/>
                          </a:solidFill>
                          <a:effectLst/>
                          <a:latin typeface="+mn-lt"/>
                          <a:ea typeface="+mn-ea"/>
                          <a:cs typeface="+mn-cs"/>
                        </a:rPr>
                        <a:t>sprawie. W konsekwencji nie sposób jest stworzyć enumeratywnego katalogu przypadków, w których podmiot habilitujący będzie mógł odmówić uwzględnienia tego typu żądania.</a:t>
                      </a:r>
                    </a:p>
                  </a:txBody>
                  <a:tcPr/>
                </a:tc>
                <a:extLst>
                  <a:ext uri="{0D108BD9-81ED-4DB2-BD59-A6C34878D82A}">
                    <a16:rowId xmlns="" xmlns:a16="http://schemas.microsoft.com/office/drawing/2014/main" val="10001"/>
                  </a:ext>
                </a:extLst>
              </a:tr>
              <a:tr h="0">
                <a:tc>
                  <a:txBody>
                    <a:bodyPr/>
                    <a:lstStyle/>
                    <a:p>
                      <a:pPr algn="just"/>
                      <a:r>
                        <a:rPr lang="pl-PL" sz="1400" dirty="0"/>
                        <a:t>13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przypadku postępowania habilitacyjnego możemy mówić o wyróżnieniu dzieła habilitacyjnego, jeżeli tak, to na którym etapie to wyróżnienie powinno wystąpić i jaka jest tego procedura?</a:t>
                      </a:r>
                    </a:p>
                  </a:txBody>
                  <a:tcPr/>
                </a:tc>
                <a:tc>
                  <a:txBody>
                    <a:bodyPr/>
                    <a:lstStyle/>
                    <a:p>
                      <a:pPr algn="just"/>
                      <a:r>
                        <a:rPr lang="pl-PL" sz="1400" kern="1200" dirty="0">
                          <a:solidFill>
                            <a:schemeClr val="dk1"/>
                          </a:solidFill>
                          <a:effectLst/>
                          <a:latin typeface="+mn-lt"/>
                          <a:ea typeface="+mn-ea"/>
                          <a:cs typeface="+mn-cs"/>
                        </a:rPr>
                        <a:t>Zarówno przepisy </a:t>
                      </a:r>
                      <a:r>
                        <a:rPr lang="pl-PL" sz="1400" kern="1200" dirty="0" err="1">
                          <a:solidFill>
                            <a:schemeClr val="dk1"/>
                          </a:solidFill>
                          <a:effectLst/>
                          <a:latin typeface="+mn-lt"/>
                          <a:ea typeface="+mn-ea"/>
                          <a:cs typeface="+mn-cs"/>
                        </a:rPr>
                        <a:t>u.s.n.t.n</a:t>
                      </a:r>
                      <a:r>
                        <a:rPr lang="pl-PL" sz="1400" kern="1200" dirty="0">
                          <a:solidFill>
                            <a:schemeClr val="dk1"/>
                          </a:solidFill>
                          <a:effectLst/>
                          <a:latin typeface="+mn-lt"/>
                          <a:ea typeface="+mn-ea"/>
                          <a:cs typeface="+mn-cs"/>
                        </a:rPr>
                        <a:t>., jak i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regulują instytucji „wyróżnienia osiągnięć stanowiących podstawę nadania stopnia doktora habilitowanego”. W przypadku rozpatrywania przedmiotowego zapytania w kontekście przyznawania nagród ministra właściwego do spraw szkolnictwa wyższego i nauki, czy też prezesa rady ministrów za określone osiągnięcia naukowe lub artystyczne, to należy przyjąć, że tryb ich zgłaszania należy do autonomicznej sfery regulacyjnej poszczególnych podmiotów habilitujących.</a:t>
                      </a:r>
                    </a:p>
                  </a:txBody>
                  <a:tcPr/>
                </a:tc>
                <a:extLst>
                  <a:ext uri="{0D108BD9-81ED-4DB2-BD59-A6C34878D82A}">
                    <a16:rowId xmlns="" xmlns:a16="http://schemas.microsoft.com/office/drawing/2014/main" val="1211176914"/>
                  </a:ext>
                </a:extLst>
              </a:tr>
              <a:tr h="0">
                <a:tc>
                  <a:txBody>
                    <a:bodyPr/>
                    <a:lstStyle/>
                    <a:p>
                      <a:pPr algn="just"/>
                      <a:r>
                        <a:rPr lang="pl-PL" sz="1400" dirty="0"/>
                        <a:t>14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W jakim terminie powinno zostać przeprowadzone kolokwium habilitacyjne (w tym samym dniu kolokwium i posiedzenie komisji habilitacyjnej, czy istnieje możliwość przeprowadzenia kolokwium przed otrzymaniem wszystkich recenzji)?</a:t>
                      </a:r>
                    </a:p>
                  </a:txBody>
                  <a:tcPr/>
                </a:tc>
                <a:tc>
                  <a:txBody>
                    <a:bodyPr/>
                    <a:lstStyle/>
                    <a:p>
                      <a:pPr algn="just"/>
                      <a:r>
                        <a:rPr lang="pl-PL" sz="1400" kern="1200" dirty="0">
                          <a:solidFill>
                            <a:schemeClr val="dk1"/>
                          </a:solidFill>
                          <a:effectLst/>
                          <a:latin typeface="+mn-lt"/>
                          <a:ea typeface="+mn-ea"/>
                          <a:cs typeface="+mn-cs"/>
                        </a:rPr>
                        <a:t>Zagadnienie dotyczące terminu przeprowadzenia kolokwium habilitacyjnego podlega autonomicznemu uregulowaniu przez poszczególnego podmioty habilitujące, z tym zastrzeżeniem, że w świetle aktualnego brzmienia przepisów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powinno być ono przeprowadzone po uzyskaniu wszystkich recenzji.</a:t>
                      </a:r>
                    </a:p>
                  </a:txBody>
                  <a:tcPr/>
                </a:tc>
                <a:extLst>
                  <a:ext uri="{0D108BD9-81ED-4DB2-BD59-A6C34878D82A}">
                    <a16:rowId xmlns="" xmlns:a16="http://schemas.microsoft.com/office/drawing/2014/main" val="2565729158"/>
                  </a:ext>
                </a:extLst>
              </a:tr>
            </a:tbl>
          </a:graphicData>
        </a:graphic>
      </p:graphicFrame>
    </p:spTree>
    <p:extLst>
      <p:ext uri="{BB962C8B-B14F-4D97-AF65-F5344CB8AC3E}">
        <p14:creationId xmlns:p14="http://schemas.microsoft.com/office/powerpoint/2010/main" val="2908163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915906504"/>
              </p:ext>
            </p:extLst>
          </p:nvPr>
        </p:nvGraphicFramePr>
        <p:xfrm>
          <a:off x="536330" y="1182954"/>
          <a:ext cx="11306908" cy="411480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Jakie powinny zostać podjęte kroki w przypadku niestawienia się habilitanta </a:t>
                      </a:r>
                      <a:r>
                        <a:rPr lang="pl-PL" sz="1400" kern="1200" dirty="0" smtClean="0">
                          <a:solidFill>
                            <a:schemeClr val="dk1"/>
                          </a:solidFill>
                          <a:effectLst/>
                          <a:latin typeface="+mn-lt"/>
                          <a:ea typeface="+mn-ea"/>
                          <a:cs typeface="+mn-cs"/>
                        </a:rPr>
                        <a:t>                   na </a:t>
                      </a:r>
                      <a:r>
                        <a:rPr lang="pl-PL" sz="1400" kern="1200" dirty="0">
                          <a:solidFill>
                            <a:schemeClr val="dk1"/>
                          </a:solidFill>
                          <a:effectLst/>
                          <a:latin typeface="+mn-lt"/>
                          <a:ea typeface="+mn-ea"/>
                          <a:cs typeface="+mn-cs"/>
                        </a:rPr>
                        <a:t>kolokwium habilitacyjne bez podania usprawiedliwienia nieobecności?</a:t>
                      </a:r>
                    </a:p>
                  </a:txBody>
                  <a:tcPr/>
                </a:tc>
                <a:tc>
                  <a:txBody>
                    <a:bodyPr/>
                    <a:lstStyle/>
                    <a:p>
                      <a:pPr algn="just"/>
                      <a:r>
                        <a:rPr lang="pl-PL" sz="1400" kern="1200" dirty="0">
                          <a:solidFill>
                            <a:schemeClr val="dk1"/>
                          </a:solidFill>
                          <a:effectLst/>
                          <a:latin typeface="+mn-lt"/>
                          <a:ea typeface="+mn-ea"/>
                          <a:cs typeface="+mn-cs"/>
                        </a:rPr>
                        <a:t>Komisja habilitacyjna winna sporządzić protokół wskazujący na poruszone okoliczności i przejść do realizacji dalszych czynności procesowych. </a:t>
                      </a:r>
                    </a:p>
                  </a:txBody>
                  <a:tcPr/>
                </a:tc>
                <a:extLst>
                  <a:ext uri="{0D108BD9-81ED-4DB2-BD59-A6C34878D82A}">
                    <a16:rowId xmlns="" xmlns:a16="http://schemas.microsoft.com/office/drawing/2014/main" val="10001"/>
                  </a:ext>
                </a:extLst>
              </a:tr>
              <a:tr h="0">
                <a:tc>
                  <a:txBody>
                    <a:bodyPr/>
                    <a:lstStyle/>
                    <a:p>
                      <a:pPr algn="just"/>
                      <a:r>
                        <a:rPr lang="pl-PL" sz="1400" dirty="0"/>
                        <a:t>16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Jaka powinna być treść uchwały poddana pod głosowanie przez podmiot habilitujący w przypadku otrzymania przez habilitanta dwóch negatywnych recenzji (chodzi o sytuację gdy opinia komisji habilitacyjnej nie może być pozytywna)? Czy wówczas pod głosowanie poddaje się uchwałę/decyzję o „odmowie nadania stopnia doktora habilitowanego”?</a:t>
                      </a:r>
                    </a:p>
                  </a:txBody>
                  <a:tcPr/>
                </a:tc>
                <a:tc>
                  <a:txBody>
                    <a:bodyPr/>
                    <a:lstStyle/>
                    <a:p>
                      <a:pPr algn="just"/>
                      <a:r>
                        <a:rPr lang="pl-PL" sz="1400" kern="1200" dirty="0">
                          <a:solidFill>
                            <a:schemeClr val="dk1"/>
                          </a:solidFill>
                          <a:effectLst/>
                          <a:latin typeface="+mn-lt"/>
                          <a:ea typeface="+mn-ea"/>
                          <a:cs typeface="+mn-cs"/>
                        </a:rPr>
                        <a:t>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normują trybu podejmowania decyzji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sprawie nadani stopnia doktora habilitowanego.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konsekwencji tryb ten powinien być szczegółowo uregulowany w przepisach wewnętrznych podmiotu habilitowanego wydanych na podstawie upoważnienia zawartego w art. 221 ust. 14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a:t>
                      </a:r>
                    </a:p>
                  </a:txBody>
                  <a:tcPr/>
                </a:tc>
                <a:extLst>
                  <a:ext uri="{0D108BD9-81ED-4DB2-BD59-A6C34878D82A}">
                    <a16:rowId xmlns="" xmlns:a16="http://schemas.microsoft.com/office/drawing/2014/main" val="2348781752"/>
                  </a:ext>
                </a:extLst>
              </a:tr>
              <a:tr h="0">
                <a:tc>
                  <a:txBody>
                    <a:bodyPr/>
                    <a:lstStyle/>
                    <a:p>
                      <a:pPr algn="just"/>
                      <a:r>
                        <a:rPr lang="pl-PL" sz="1400" dirty="0"/>
                        <a:t>17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podmiot habilitujący przy powoływaniu komisji habilitacyjnej na recenzenta </a:t>
                      </a:r>
                      <a:br>
                        <a:rPr lang="pl-PL" sz="1400" kern="1200" dirty="0">
                          <a:solidFill>
                            <a:schemeClr val="dk1"/>
                          </a:solidFill>
                          <a:effectLst/>
                          <a:latin typeface="+mn-lt"/>
                          <a:ea typeface="+mn-ea"/>
                          <a:cs typeface="+mn-cs"/>
                        </a:rPr>
                      </a:br>
                      <a:r>
                        <a:rPr lang="pl-PL" sz="1400" kern="1200" dirty="0">
                          <a:solidFill>
                            <a:schemeClr val="dk1"/>
                          </a:solidFill>
                          <a:effectLst/>
                          <a:latin typeface="+mn-lt"/>
                          <a:ea typeface="+mn-ea"/>
                          <a:cs typeface="+mn-cs"/>
                        </a:rPr>
                        <a:t>(z ramienia podmiotu) może zaproponować osobę, która byłaby z tej samej jednostki, jak przewodniczący komisji lub inny recenzent przedstawiony przez RDN?</a:t>
                      </a:r>
                    </a:p>
                  </a:txBody>
                  <a:tcPr/>
                </a:tc>
                <a:tc>
                  <a:txBody>
                    <a:bodyPr/>
                    <a:lstStyle/>
                    <a:p>
                      <a:pPr algn="just"/>
                      <a:r>
                        <a:rPr lang="pl-PL" sz="1400" kern="1200" dirty="0">
                          <a:solidFill>
                            <a:schemeClr val="dk1"/>
                          </a:solidFill>
                          <a:effectLst/>
                          <a:latin typeface="+mn-lt"/>
                          <a:ea typeface="+mn-ea"/>
                          <a:cs typeface="+mn-cs"/>
                        </a:rPr>
                        <a:t>Obowiązujące przepisy prawa nie formułują wprost zakazu powoływania poszczególnych członków komisji habilitacyjnej zatrudnionych w tym samym podmiocie. Każdorazowo tego typu przypadek winien być oceniany indywidualnie </a:t>
                      </a:r>
                      <a:r>
                        <a:rPr lang="pl-PL" sz="1400" kern="1200" dirty="0" smtClean="0">
                          <a:solidFill>
                            <a:schemeClr val="dk1"/>
                          </a:solidFill>
                          <a:effectLst/>
                          <a:latin typeface="+mn-lt"/>
                          <a:ea typeface="+mn-ea"/>
                          <a:cs typeface="+mn-cs"/>
                        </a:rPr>
                        <a:t>                          w kontekście </a:t>
                      </a:r>
                      <a:r>
                        <a:rPr lang="pl-PL" sz="1400" kern="1200" dirty="0">
                          <a:solidFill>
                            <a:schemeClr val="dk1"/>
                          </a:solidFill>
                          <a:effectLst/>
                          <a:latin typeface="+mn-lt"/>
                          <a:ea typeface="+mn-ea"/>
                          <a:cs typeface="+mn-cs"/>
                        </a:rPr>
                        <a:t>zaistnienia </a:t>
                      </a:r>
                      <a:r>
                        <a:rPr lang="pl-PL" sz="1400" kern="1200" dirty="0" smtClean="0">
                          <a:solidFill>
                            <a:schemeClr val="dk1"/>
                          </a:solidFill>
                          <a:effectLst/>
                          <a:latin typeface="+mn-lt"/>
                          <a:ea typeface="+mn-ea"/>
                          <a:cs typeface="+mn-cs"/>
                        </a:rPr>
                        <a:t>okoliczności,</a:t>
                      </a:r>
                      <a:r>
                        <a:rPr lang="pl-PL" sz="1400" kern="1200" baseline="0" dirty="0" smtClean="0">
                          <a:solidFill>
                            <a:schemeClr val="dk1"/>
                          </a:solidFill>
                          <a:effectLst/>
                          <a:latin typeface="+mn-lt"/>
                          <a:ea typeface="+mn-ea"/>
                          <a:cs typeface="+mn-cs"/>
                        </a:rPr>
                        <a:t> mogących wskazywać</a:t>
                      </a:r>
                      <a:r>
                        <a:rPr lang="pl-PL" sz="1400" kern="1200" dirty="0" smtClean="0">
                          <a:solidFill>
                            <a:schemeClr val="dk1"/>
                          </a:solidFill>
                          <a:effectLst/>
                          <a:latin typeface="+mn-lt"/>
                          <a:ea typeface="+mn-ea"/>
                          <a:cs typeface="+mn-cs"/>
                        </a:rPr>
                        <a:t> na brak </a:t>
                      </a:r>
                      <a:r>
                        <a:rPr lang="pl-PL" sz="1400" kern="1200" dirty="0">
                          <a:solidFill>
                            <a:schemeClr val="dk1"/>
                          </a:solidFill>
                          <a:effectLst/>
                          <a:latin typeface="+mn-lt"/>
                          <a:ea typeface="+mn-ea"/>
                          <a:cs typeface="+mn-cs"/>
                        </a:rPr>
                        <a:t>bezstronności danych osób. </a:t>
                      </a:r>
                    </a:p>
                  </a:txBody>
                  <a:tcPr/>
                </a:tc>
                <a:extLst>
                  <a:ext uri="{0D108BD9-81ED-4DB2-BD59-A6C34878D82A}">
                    <a16:rowId xmlns="" xmlns:a16="http://schemas.microsoft.com/office/drawing/2014/main" val="3468174873"/>
                  </a:ext>
                </a:extLst>
              </a:tr>
            </a:tbl>
          </a:graphicData>
        </a:graphic>
      </p:graphicFrame>
    </p:spTree>
    <p:extLst>
      <p:ext uri="{BB962C8B-B14F-4D97-AF65-F5344CB8AC3E}">
        <p14:creationId xmlns:p14="http://schemas.microsoft.com/office/powerpoint/2010/main" val="38078853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671537985"/>
              </p:ext>
            </p:extLst>
          </p:nvPr>
        </p:nvGraphicFramePr>
        <p:xfrm>
          <a:off x="536330" y="1182954"/>
          <a:ext cx="11306908" cy="454152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18</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członkiem lub sekretarzem w postępowaniu habilitacyjnym może być osoba pełniąca funkcję kierownika katedry/zakładu, w której zatrudniony jest habilitant?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W świetle odpowiednio stosowanego art. 24 k.p.a. zasadne jest uznanie, że zależność służbowa stanowi przesłankę uniemożliwiającą pełnienie funkcji członka komisji habilitacyjnej.</a:t>
                      </a:r>
                    </a:p>
                  </a:txBody>
                  <a:tcPr/>
                </a:tc>
                <a:extLst>
                  <a:ext uri="{0D108BD9-81ED-4DB2-BD59-A6C34878D82A}">
                    <a16:rowId xmlns="" xmlns:a16="http://schemas.microsoft.com/office/drawing/2014/main" val="10001"/>
                  </a:ext>
                </a:extLst>
              </a:tr>
              <a:tr h="0">
                <a:tc>
                  <a:txBody>
                    <a:bodyPr/>
                    <a:lstStyle/>
                    <a:p>
                      <a:pPr algn="just"/>
                      <a:r>
                        <a:rPr lang="pl-PL" sz="1400" dirty="0"/>
                        <a:t>19</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możliwe jest maksymalne doprecyzowanie wymogu wykazania się istotną aktywnością naukową albo artystyczną realizowaną w więcej niż jednej (!) uczelni, instytucji naukowej lub instytucji kultury, w szczególności zagranicznej? Jakie umocowania prawne (i ewentualnie zwyczajowe, które brane są pod uwagę przez ekspertów/recenzentów) są tutaj wymagane: rodzaj umowy z kolejną/kolejnymi jednostkami, afiliowanie publikacji rezultatów tej działalności, zakres i formy działalności; kwestie projektów badawczych; zakres dyscyplin, w ramach których prowadzona jest aktywność naukowa - tylko dyscyplina zadeklarowana czy inne też?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Zasadne jest wyrażenie opinii, że ustawodawca celowo posłużył się nieostrym i niedookreślonym pojęciem „istotna aktywność naukowa</a:t>
                      </a:r>
                      <a:r>
                        <a:rPr lang="pl-PL" sz="1400" kern="1200" dirty="0" smtClean="0">
                          <a:solidFill>
                            <a:schemeClr val="dk1"/>
                          </a:solidFill>
                          <a:effectLst/>
                          <a:latin typeface="+mn-lt"/>
                          <a:ea typeface="+mn-ea"/>
                          <a:cs typeface="+mn-cs"/>
                        </a:rPr>
                        <a:t>”, </a:t>
                      </a:r>
                      <a:r>
                        <a:rPr lang="pl-PL" sz="1400" kern="1200" dirty="0">
                          <a:solidFill>
                            <a:schemeClr val="dk1"/>
                          </a:solidFill>
                          <a:effectLst/>
                          <a:latin typeface="+mn-lt"/>
                          <a:ea typeface="+mn-ea"/>
                          <a:cs typeface="+mn-cs"/>
                        </a:rPr>
                        <a:t>mając na uwadze każdorazową konieczność jego definiowania na potrzeby danego </a:t>
                      </a:r>
                      <a:r>
                        <a:rPr lang="pl-PL" sz="1400" kern="1200" dirty="0" smtClean="0">
                          <a:solidFill>
                            <a:schemeClr val="dk1"/>
                          </a:solidFill>
                          <a:effectLst/>
                          <a:latin typeface="+mn-lt"/>
                          <a:ea typeface="+mn-ea"/>
                          <a:cs typeface="+mn-cs"/>
                        </a:rPr>
                        <a:t>                            i </a:t>
                      </a:r>
                      <a:r>
                        <a:rPr lang="pl-PL" sz="1400" kern="1200" dirty="0">
                          <a:solidFill>
                            <a:schemeClr val="dk1"/>
                          </a:solidFill>
                          <a:effectLst/>
                          <a:latin typeface="+mn-lt"/>
                          <a:ea typeface="+mn-ea"/>
                          <a:cs typeface="+mn-cs"/>
                        </a:rPr>
                        <a:t>indywidualnego postępowania, uwzględniając kontekst danej </a:t>
                      </a:r>
                      <a:r>
                        <a:rPr lang="pl-PL" sz="1400" kern="1200" dirty="0" smtClean="0">
                          <a:solidFill>
                            <a:schemeClr val="dk1"/>
                          </a:solidFill>
                          <a:effectLst/>
                          <a:latin typeface="+mn-lt"/>
                          <a:ea typeface="+mn-ea"/>
                          <a:cs typeface="+mn-cs"/>
                        </a:rPr>
                        <a:t>dyscypliny </a:t>
                      </a:r>
                      <a:r>
                        <a:rPr lang="pl-PL" sz="1400" kern="1200" dirty="0">
                          <a:solidFill>
                            <a:schemeClr val="dk1"/>
                          </a:solidFill>
                          <a:effectLst/>
                          <a:latin typeface="+mn-lt"/>
                          <a:ea typeface="+mn-ea"/>
                          <a:cs typeface="+mn-cs"/>
                        </a:rPr>
                        <a:t>czy też ściślej specjalności naukowej albo artystycznej, której ono dotyczy. </a:t>
                      </a:r>
                    </a:p>
                  </a:txBody>
                  <a:tcPr/>
                </a:tc>
                <a:extLst>
                  <a:ext uri="{0D108BD9-81ED-4DB2-BD59-A6C34878D82A}">
                    <a16:rowId xmlns="" xmlns:a16="http://schemas.microsoft.com/office/drawing/2014/main" val="3978979014"/>
                  </a:ext>
                </a:extLst>
              </a:tr>
              <a:tr h="0">
                <a:tc>
                  <a:txBody>
                    <a:bodyPr/>
                    <a:lstStyle/>
                    <a:p>
                      <a:pPr algn="just"/>
                      <a:r>
                        <a:rPr lang="pl-PL" sz="1400" dirty="0"/>
                        <a:t>20</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można ustalić przepisy wewnętrzne pozwalające na wstępną weryfikację zasadności złożenia wniosku przez przyszłego habilitanta/ocenę dokumentacji? </a:t>
                      </a:r>
                    </a:p>
                  </a:txBody>
                  <a:tcPr/>
                </a:tc>
                <a:tc>
                  <a:txBody>
                    <a:bodyPr/>
                    <a:lstStyle/>
                    <a:p>
                      <a:pPr algn="just"/>
                      <a:r>
                        <a:rPr lang="pl-PL" sz="1400" kern="1200" dirty="0">
                          <a:solidFill>
                            <a:schemeClr val="dk1"/>
                          </a:solidFill>
                          <a:effectLst/>
                          <a:latin typeface="+mn-lt"/>
                          <a:ea typeface="+mn-ea"/>
                          <a:cs typeface="+mn-cs"/>
                        </a:rPr>
                        <a:t>Przyjęcie tego typu regulacji mogłoby zostać uznane </a:t>
                      </a:r>
                      <a:r>
                        <a:rPr lang="pl-PL" sz="1400" kern="1200" dirty="0" smtClean="0">
                          <a:solidFill>
                            <a:schemeClr val="dk1"/>
                          </a:solidFill>
                          <a:effectLst/>
                          <a:latin typeface="+mn-lt"/>
                          <a:ea typeface="+mn-ea"/>
                          <a:cs typeface="+mn-cs"/>
                        </a:rPr>
                        <a:t>                        za </a:t>
                      </a:r>
                      <a:r>
                        <a:rPr lang="pl-PL" sz="1400" kern="1200" dirty="0">
                          <a:solidFill>
                            <a:schemeClr val="dk1"/>
                          </a:solidFill>
                          <a:effectLst/>
                          <a:latin typeface="+mn-lt"/>
                          <a:ea typeface="+mn-ea"/>
                          <a:cs typeface="+mn-cs"/>
                        </a:rPr>
                        <a:t>przekroczenie delegacji ustawowej zawartej w art. 221 ust. 14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a:t>
                      </a:r>
                    </a:p>
                  </a:txBody>
                  <a:tcPr/>
                </a:tc>
                <a:extLst>
                  <a:ext uri="{0D108BD9-81ED-4DB2-BD59-A6C34878D82A}">
                    <a16:rowId xmlns="" xmlns:a16="http://schemas.microsoft.com/office/drawing/2014/main" val="309147780"/>
                  </a:ext>
                </a:extLst>
              </a:tr>
            </a:tbl>
          </a:graphicData>
        </a:graphic>
      </p:graphicFrame>
    </p:spTree>
    <p:extLst>
      <p:ext uri="{BB962C8B-B14F-4D97-AF65-F5344CB8AC3E}">
        <p14:creationId xmlns:p14="http://schemas.microsoft.com/office/powerpoint/2010/main" val="1180354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995042990"/>
              </p:ext>
            </p:extLst>
          </p:nvPr>
        </p:nvGraphicFramePr>
        <p:xfrm>
          <a:off x="536330" y="1182954"/>
          <a:ext cx="11306908" cy="445008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21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podmiot habilitujący ma prawo odmówić wszczęcia postępowania habilitacyjnego bez rozpatrzenia wniosku zainteresowanego?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Zgodnie z art. 221 ust. 2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a:t>
                      </a:r>
                      <a:r>
                        <a:rPr lang="pl-PL" sz="1400" dirty="0"/>
                        <a:t/>
                      </a:r>
                      <a:br>
                        <a:rPr lang="pl-PL" sz="1400" dirty="0"/>
                      </a:br>
                      <a:r>
                        <a:rPr lang="pl-PL" sz="1400" b="0" i="0" kern="1200" dirty="0">
                          <a:solidFill>
                            <a:schemeClr val="dk1"/>
                          </a:solidFill>
                          <a:effectLst/>
                          <a:latin typeface="+mn-lt"/>
                          <a:ea typeface="+mn-ea"/>
                          <a:cs typeface="+mn-cs"/>
                        </a:rPr>
                        <a:t>w</a:t>
                      </a:r>
                      <a:r>
                        <a:rPr lang="pl-PL" sz="1400" b="0" i="0" kern="1200" dirty="0" smtClean="0">
                          <a:solidFill>
                            <a:schemeClr val="dk1"/>
                          </a:solidFill>
                          <a:effectLst/>
                          <a:latin typeface="+mn-lt"/>
                          <a:ea typeface="+mn-ea"/>
                          <a:cs typeface="+mn-cs"/>
                        </a:rPr>
                        <a:t> </a:t>
                      </a:r>
                      <a:r>
                        <a:rPr lang="pl-PL" sz="1400" b="0" i="0" kern="1200" dirty="0">
                          <a:solidFill>
                            <a:schemeClr val="dk1"/>
                          </a:solidFill>
                          <a:effectLst/>
                          <a:latin typeface="+mn-lt"/>
                          <a:ea typeface="+mn-ea"/>
                          <a:cs typeface="+mn-cs"/>
                        </a:rPr>
                        <a:t>terminie 4 tygodni od dnia otrzymania wniosku przez podmiot habilitujący </a:t>
                      </a:r>
                      <a:r>
                        <a:rPr lang="pl-PL" sz="1400" b="0" i="0" kern="1200" dirty="0" smtClean="0">
                          <a:solidFill>
                            <a:schemeClr val="dk1"/>
                          </a:solidFill>
                          <a:effectLst/>
                          <a:latin typeface="+mn-lt"/>
                          <a:ea typeface="+mn-ea"/>
                          <a:cs typeface="+mn-cs"/>
                        </a:rPr>
                        <a:t>może</a:t>
                      </a:r>
                      <a:r>
                        <a:rPr lang="pl-PL" sz="1400" b="0" i="0" kern="1200" baseline="0" dirty="0" smtClean="0">
                          <a:solidFill>
                            <a:schemeClr val="dk1"/>
                          </a:solidFill>
                          <a:effectLst/>
                          <a:latin typeface="+mn-lt"/>
                          <a:ea typeface="+mn-ea"/>
                          <a:cs typeface="+mn-cs"/>
                        </a:rPr>
                        <a:t> on</a:t>
                      </a:r>
                      <a:r>
                        <a:rPr lang="pl-PL" sz="1400" b="0" i="0" kern="1200" dirty="0" smtClean="0">
                          <a:solidFill>
                            <a:schemeClr val="dk1"/>
                          </a:solidFill>
                          <a:effectLst/>
                          <a:latin typeface="+mn-lt"/>
                          <a:ea typeface="+mn-ea"/>
                          <a:cs typeface="+mn-cs"/>
                        </a:rPr>
                        <a:t> </a:t>
                      </a:r>
                      <a:r>
                        <a:rPr lang="pl-PL" sz="1400" b="0" i="0" kern="1200" dirty="0">
                          <a:solidFill>
                            <a:schemeClr val="dk1"/>
                          </a:solidFill>
                          <a:effectLst/>
                          <a:latin typeface="+mn-lt"/>
                          <a:ea typeface="+mn-ea"/>
                          <a:cs typeface="+mn-cs"/>
                        </a:rPr>
                        <a:t>nie wyrazić zgody </a:t>
                      </a:r>
                      <a:r>
                        <a:rPr lang="pl-PL" sz="1400" b="0" i="0" kern="1200" dirty="0" smtClean="0">
                          <a:solidFill>
                            <a:schemeClr val="dk1"/>
                          </a:solidFill>
                          <a:effectLst/>
                          <a:latin typeface="+mn-lt"/>
                          <a:ea typeface="+mn-ea"/>
                          <a:cs typeface="+mn-cs"/>
                        </a:rPr>
                        <a:t>                              na </a:t>
                      </a:r>
                      <a:r>
                        <a:rPr lang="pl-PL" sz="1400" b="0" i="0" kern="1200" dirty="0">
                          <a:solidFill>
                            <a:schemeClr val="dk1"/>
                          </a:solidFill>
                          <a:effectLst/>
                          <a:latin typeface="+mn-lt"/>
                          <a:ea typeface="+mn-ea"/>
                          <a:cs typeface="+mn-cs"/>
                        </a:rPr>
                        <a:t>przeprowadzenie postępowania w sprawie nadania stopnia doktora habilitowanego i zwrócić wniosek do RDN. Należy podkreślić przy tym, że nie jest to instytucja prawna tożsama z odmową wszczęcia postępowania.</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r h="0">
                <a:tc>
                  <a:txBody>
                    <a:bodyPr/>
                    <a:lstStyle/>
                    <a:p>
                      <a:pPr algn="just"/>
                      <a:r>
                        <a:rPr lang="pl-PL" sz="1400" dirty="0"/>
                        <a:t>22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dopuszczalne są odmienne procedury przeprowadzania postępowania habilitacyjnego w tej samej dziedzinie i dyscyplinie w różnych podmiotach habilitujących, np. w jednym podmiocie habilitującym przeprowadza się kolokwium habilitacyjne, a w innych nie? </a:t>
                      </a:r>
                    </a:p>
                  </a:txBody>
                  <a:tcPr/>
                </a:tc>
                <a:tc>
                  <a:txBody>
                    <a:bodyPr/>
                    <a:lstStyle/>
                    <a:p>
                      <a:pPr algn="just"/>
                      <a:r>
                        <a:rPr lang="pl-PL" sz="1400" kern="1200" dirty="0">
                          <a:solidFill>
                            <a:schemeClr val="dk1"/>
                          </a:solidFill>
                          <a:effectLst/>
                          <a:latin typeface="+mn-lt"/>
                          <a:ea typeface="+mn-ea"/>
                          <a:cs typeface="+mn-cs"/>
                        </a:rPr>
                        <a:t>Na podstawie upoważnienia zawartego w art. 221 ust. 14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każdy podmiot habilitujący w sposób autonomiczny reguluje szczegółowy tryb przeprowadzania czynności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postępowaniu w sprawie nadania stopnia doktora habilitowanego. Jednocześnie podkreślić należy, że zagadnienie przeprowadzenia kolokwium habilitacyjnego, </a:t>
                      </a:r>
                      <a:r>
                        <a:rPr lang="pl-PL" sz="1400" kern="1200" dirty="0" smtClean="0">
                          <a:solidFill>
                            <a:schemeClr val="dk1"/>
                          </a:solidFill>
                          <a:effectLst/>
                          <a:latin typeface="+mn-lt"/>
                          <a:ea typeface="+mn-ea"/>
                          <a:cs typeface="+mn-cs"/>
                        </a:rPr>
                        <a:t>                z </a:t>
                      </a:r>
                      <a:r>
                        <a:rPr lang="pl-PL" sz="1400" kern="1200" dirty="0">
                          <a:solidFill>
                            <a:schemeClr val="dk1"/>
                          </a:solidFill>
                          <a:effectLst/>
                          <a:latin typeface="+mn-lt"/>
                          <a:ea typeface="+mn-ea"/>
                          <a:cs typeface="+mn-cs"/>
                        </a:rPr>
                        <a:t>zastrzeżeniem trybu jego przeprowadzenia, jest regulowane materią ustawową. Tym samym podmiot habilitujący nie może stanowić, czy w danej dyscyplinie lub dziedzinie kolokwium będzie </a:t>
                      </a:r>
                      <a:r>
                        <a:rPr lang="pl-PL" sz="1400" kern="1200" dirty="0" smtClean="0">
                          <a:solidFill>
                            <a:schemeClr val="dk1"/>
                          </a:solidFill>
                          <a:effectLst/>
                          <a:latin typeface="+mn-lt"/>
                          <a:ea typeface="+mn-ea"/>
                          <a:cs typeface="+mn-cs"/>
                        </a:rPr>
                        <a:t>przeprowadzane</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czy </a:t>
                      </a:r>
                      <a:r>
                        <a:rPr lang="pl-PL" sz="1400" kern="1200" dirty="0">
                          <a:solidFill>
                            <a:schemeClr val="dk1"/>
                          </a:solidFill>
                          <a:effectLst/>
                          <a:latin typeface="+mn-lt"/>
                          <a:ea typeface="+mn-ea"/>
                          <a:cs typeface="+mn-cs"/>
                        </a:rPr>
                        <a:t>też nie. </a:t>
                      </a:r>
                    </a:p>
                  </a:txBody>
                  <a:tcPr/>
                </a:tc>
                <a:extLst>
                  <a:ext uri="{0D108BD9-81ED-4DB2-BD59-A6C34878D82A}">
                    <a16:rowId xmlns="" xmlns:a16="http://schemas.microsoft.com/office/drawing/2014/main" val="3496739120"/>
                  </a:ext>
                </a:extLst>
              </a:tr>
            </a:tbl>
          </a:graphicData>
        </a:graphic>
      </p:graphicFrame>
    </p:spTree>
    <p:extLst>
      <p:ext uri="{BB962C8B-B14F-4D97-AF65-F5344CB8AC3E}">
        <p14:creationId xmlns:p14="http://schemas.microsoft.com/office/powerpoint/2010/main" val="1213713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3952116419"/>
              </p:ext>
            </p:extLst>
          </p:nvPr>
        </p:nvGraphicFramePr>
        <p:xfrm>
          <a:off x="536330" y="1182954"/>
          <a:ext cx="11306908" cy="4450080"/>
        </p:xfrm>
        <a:graphic>
          <a:graphicData uri="http://schemas.openxmlformats.org/drawingml/2006/table">
            <a:tbl>
              <a:tblPr firstRow="1" bandRow="1">
                <a:tableStyleId>{93296810-A885-4BE3-A3E7-6D5BEEA58F35}</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 habilitowanego</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23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W oparciu o jakie dane RDN bada negatywne przesłanki ubiegania się o nadanie stopnia doktora habilitowanego określone w art. 221 ust. 13 i art. 224 ust. 2 ustawy Prawo o szkolnictwie wyższym i nauce oraz w art. 21 ust. 3 ustawy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stopniach naukowych i tytule naukowym oraz o stopniach i tytule w zakresie sztuki?</a:t>
                      </a:r>
                    </a:p>
                  </a:txBody>
                  <a:tcPr/>
                </a:tc>
                <a:tc>
                  <a:txBody>
                    <a:bodyPr/>
                    <a:lstStyle/>
                    <a:p>
                      <a:pPr algn="just"/>
                      <a:r>
                        <a:rPr lang="pl-PL" sz="1400" kern="1200" dirty="0">
                          <a:solidFill>
                            <a:schemeClr val="dk1"/>
                          </a:solidFill>
                          <a:effectLst/>
                          <a:latin typeface="+mn-lt"/>
                          <a:ea typeface="+mn-ea"/>
                          <a:cs typeface="+mn-cs"/>
                        </a:rPr>
                        <a:t>Przedmiotowa weryfikacja następuje na podstawie danych dostępnych w Zintegrowanym Systemie Informacji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Szkolnictwie Wyższym i Nauce, wewnętrznych bazach danych Rady Doskonałości Naukowej, a także na podstawie oświadczeń przedkładanych przez osobę ubiegającą się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nadanie stopnia doktora habilitowanego, a także – w razie potrzeby – informacji pozyskiwanych od podmiotów habilitujących.</a:t>
                      </a:r>
                    </a:p>
                  </a:txBody>
                  <a:tcPr/>
                </a:tc>
                <a:extLst>
                  <a:ext uri="{0D108BD9-81ED-4DB2-BD59-A6C34878D82A}">
                    <a16:rowId xmlns="" xmlns:a16="http://schemas.microsoft.com/office/drawing/2014/main" val="10001"/>
                  </a:ext>
                </a:extLst>
              </a:tr>
              <a:tr h="0">
                <a:tc>
                  <a:txBody>
                    <a:bodyPr/>
                    <a:lstStyle/>
                    <a:p>
                      <a:pPr algn="just"/>
                      <a:r>
                        <a:rPr lang="pl-PL" sz="1400" dirty="0"/>
                        <a:t>24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W oparciu o jakie dane RDN weryfikuje negatywną przesłankę wyznaczenia recenzenta w postępowaniu w sprawie nadania stopnia doktora habilitowanego, określoną w art. 221 ust. 7 ustawy Prawo o szkolnictwie wyższym i nauce? Czy dane te nie powinny być dostępne dla podmiotów habilitujących? Jaka skala zjawiska niedochowania terminu sporządzenia recenzji wyłania się z tych danych?</a:t>
                      </a:r>
                    </a:p>
                  </a:txBody>
                  <a:tcPr/>
                </a:tc>
                <a:tc>
                  <a:txBody>
                    <a:bodyPr/>
                    <a:lstStyle/>
                    <a:p>
                      <a:pPr algn="just"/>
                      <a:r>
                        <a:rPr lang="pl-PL" sz="1400" kern="1200" dirty="0">
                          <a:solidFill>
                            <a:schemeClr val="dk1"/>
                          </a:solidFill>
                          <a:effectLst/>
                          <a:latin typeface="+mn-lt"/>
                          <a:ea typeface="+mn-ea"/>
                          <a:cs typeface="+mn-cs"/>
                        </a:rPr>
                        <a:t>Kompetencja do powołania komisji habilitacyjnej </a:t>
                      </a:r>
                      <a:r>
                        <a:rPr lang="pl-PL" sz="1400" kern="1200" dirty="0" smtClean="0">
                          <a:solidFill>
                            <a:schemeClr val="dk1"/>
                          </a:solidFill>
                          <a:effectLst/>
                          <a:latin typeface="+mn-lt"/>
                          <a:ea typeface="+mn-ea"/>
                          <a:cs typeface="+mn-cs"/>
                        </a:rPr>
                        <a:t>przynależna </a:t>
                      </a:r>
                      <a:r>
                        <a:rPr lang="pl-PL" sz="1400" kern="1200" dirty="0">
                          <a:solidFill>
                            <a:schemeClr val="dk1"/>
                          </a:solidFill>
                          <a:effectLst/>
                          <a:latin typeface="+mn-lt"/>
                          <a:ea typeface="+mn-ea"/>
                          <a:cs typeface="+mn-cs"/>
                        </a:rPr>
                        <a:t>jest, zgodnie z art. 221 ust. 5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                          do </a:t>
                      </a:r>
                      <a:r>
                        <a:rPr lang="pl-PL" sz="1400" kern="1200" dirty="0">
                          <a:solidFill>
                            <a:schemeClr val="dk1"/>
                          </a:solidFill>
                          <a:effectLst/>
                          <a:latin typeface="+mn-lt"/>
                          <a:ea typeface="+mn-ea"/>
                          <a:cs typeface="+mn-cs"/>
                        </a:rPr>
                        <a:t>podmiotu habilitującego. Oznacza to, że ostateczna weryfikacja spełnienia przez osoby wskazane do składu tego gremium spoczywa na podmiotach habilitujących. W ocenie Rady Doskonałości Naukowej zagadnienie to winno zostać uregulowane systemowo, np. z wykorzystaniem Zintegrowanego Systemu informacji o Szkolnictwie Wyższym i Nauce.</a:t>
                      </a:r>
                    </a:p>
                  </a:txBody>
                  <a:tcPr/>
                </a:tc>
                <a:extLst>
                  <a:ext uri="{0D108BD9-81ED-4DB2-BD59-A6C34878D82A}">
                    <a16:rowId xmlns="" xmlns:a16="http://schemas.microsoft.com/office/drawing/2014/main" val="561254935"/>
                  </a:ext>
                </a:extLst>
              </a:tr>
            </a:tbl>
          </a:graphicData>
        </a:graphic>
      </p:graphicFrame>
    </p:spTree>
    <p:extLst>
      <p:ext uri="{BB962C8B-B14F-4D97-AF65-F5344CB8AC3E}">
        <p14:creationId xmlns:p14="http://schemas.microsoft.com/office/powerpoint/2010/main" val="4024867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833857895"/>
              </p:ext>
            </p:extLst>
          </p:nvPr>
        </p:nvGraphicFramePr>
        <p:xfrm>
          <a:off x="536330" y="1182954"/>
          <a:ext cx="11306908" cy="4480560"/>
        </p:xfrm>
        <a:graphic>
          <a:graphicData uri="http://schemas.openxmlformats.org/drawingml/2006/table">
            <a:tbl>
              <a:tblPr firstRow="1" bandRow="1">
                <a:tableStyleId>{1E171933-4619-4E11-9A3F-F7608DF75F80}</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zagadnień ogólnych</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Odpowiedzialność podmiotu doktoryzującego/habilitującego za przyjęcie nierzetelnej recenzji: w jakim zakresie podmiot może żądać merytorycznej korekty lub dokonania uzupełnienia w recenzji?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Recenzja w postępowaniu o awans naukowy stanowi jeden </a:t>
                      </a:r>
                      <a:r>
                        <a:rPr lang="pl-PL" sz="1400" kern="1200" dirty="0" smtClean="0">
                          <a:solidFill>
                            <a:schemeClr val="dk1"/>
                          </a:solidFill>
                          <a:effectLst/>
                          <a:latin typeface="+mn-lt"/>
                          <a:ea typeface="+mn-ea"/>
                          <a:cs typeface="+mn-cs"/>
                        </a:rPr>
                        <a:t>          z </a:t>
                      </a:r>
                      <a:r>
                        <a:rPr lang="pl-PL" sz="1400" kern="1200" dirty="0">
                          <a:solidFill>
                            <a:schemeClr val="dk1"/>
                          </a:solidFill>
                          <a:effectLst/>
                          <a:latin typeface="+mn-lt"/>
                          <a:ea typeface="+mn-ea"/>
                          <a:cs typeface="+mn-cs"/>
                        </a:rPr>
                        <a:t>dowodów w sprawie. Jak każdy dowód </a:t>
                      </a:r>
                      <a:r>
                        <a:rPr lang="pl-PL" sz="1400" kern="1200" dirty="0" smtClean="0">
                          <a:solidFill>
                            <a:schemeClr val="dk1"/>
                          </a:solidFill>
                          <a:effectLst/>
                          <a:latin typeface="+mn-lt"/>
                          <a:ea typeface="+mn-ea"/>
                          <a:cs typeface="+mn-cs"/>
                        </a:rPr>
                        <a:t>-</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podlega </a:t>
                      </a:r>
                      <a:r>
                        <a:rPr lang="pl-PL" sz="1400" kern="1200" dirty="0">
                          <a:solidFill>
                            <a:schemeClr val="dk1"/>
                          </a:solidFill>
                          <a:effectLst/>
                          <a:latin typeface="+mn-lt"/>
                          <a:ea typeface="+mn-ea"/>
                          <a:cs typeface="+mn-cs"/>
                        </a:rPr>
                        <a:t>ona zasadzie swobodnej oceny, z zastrzeżeniem sporządzenia co najmniej 2 negatywnych recenzji. O ile, w szczególności zgodnie z wymogami zawartej umowy, podmiot zlecający sporządzenie recenzji może żądać jej uzupełnienia lub poprawienia co do kwestii formalnych, należy uznać, że aspekty merytorycznej oceny wyrażonej w ich treści należą do autonomicznej sfery recenzentów.</a:t>
                      </a:r>
                    </a:p>
                  </a:txBody>
                  <a:tcPr/>
                </a:tc>
                <a:extLst>
                  <a:ext uri="{0D108BD9-81ED-4DB2-BD59-A6C34878D82A}">
                    <a16:rowId xmlns="" xmlns:a16="http://schemas.microsoft.com/office/drawing/2014/main" val="10001"/>
                  </a:ext>
                </a:extLst>
              </a:tr>
              <a:tr h="0">
                <a:tc>
                  <a:txBody>
                    <a:bodyPr/>
                    <a:lstStyle/>
                    <a:p>
                      <a:pPr algn="just"/>
                      <a:r>
                        <a:rPr lang="pl-PL" sz="1400" dirty="0"/>
                        <a:t>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należy gdzieś zgłaszać niewywiązywanie się z terminu sporządzenia recenzji?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Na gruncie obowiązujących przepisów brak jest tego typu obowiązku. </a:t>
                      </a:r>
                    </a:p>
                  </a:txBody>
                  <a:tcPr/>
                </a:tc>
                <a:extLst>
                  <a:ext uri="{0D108BD9-81ED-4DB2-BD59-A6C34878D82A}">
                    <a16:rowId xmlns="" xmlns:a16="http://schemas.microsoft.com/office/drawing/2014/main" val="68586964"/>
                  </a:ext>
                </a:extLst>
              </a:tr>
              <a:tr h="0">
                <a:tc>
                  <a:txBody>
                    <a:bodyPr/>
                    <a:lstStyle/>
                    <a:p>
                      <a:pPr algn="just"/>
                      <a:r>
                        <a:rPr lang="pl-PL" sz="1400" dirty="0"/>
                        <a:t>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Wzory dyplomów doktorskich i habilitacyjnych – sugestia opracowania ogólnopolskich wzorów dyplomów rekomendowanych przez RDN (w tym tłumaczeń w językach wskazanych w ustawie) lub w trybie rozporządzenia do ustawy (oddzielnie dla dziedzin nauki i sztuki).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Niezbędne elementy dyplomów doktorskich oraz habilitacyjnych zostały uregulowane w przepisach rozporządzenia Ministra Nauki i Szkolnictwa Wyższego z dnia 21 września 2018 r. w sprawie dyplomów doktorskich, dyplomów habilitacyjnych i legitymacji doktoranta. Akt ten określa także kwestie wydawania odpisów tych dyplomów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języku obcym.</a:t>
                      </a:r>
                    </a:p>
                  </a:txBody>
                  <a:tcPr/>
                </a:tc>
                <a:extLst>
                  <a:ext uri="{0D108BD9-81ED-4DB2-BD59-A6C34878D82A}">
                    <a16:rowId xmlns="" xmlns:a16="http://schemas.microsoft.com/office/drawing/2014/main" val="3569580308"/>
                  </a:ext>
                </a:extLst>
              </a:tr>
            </a:tbl>
          </a:graphicData>
        </a:graphic>
      </p:graphicFrame>
    </p:spTree>
    <p:extLst>
      <p:ext uri="{BB962C8B-B14F-4D97-AF65-F5344CB8AC3E}">
        <p14:creationId xmlns:p14="http://schemas.microsoft.com/office/powerpoint/2010/main" val="532354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291215398"/>
              </p:ext>
            </p:extLst>
          </p:nvPr>
        </p:nvGraphicFramePr>
        <p:xfrm>
          <a:off x="536330" y="1182954"/>
          <a:ext cx="11306908" cy="4175760"/>
        </p:xfrm>
        <a:graphic>
          <a:graphicData uri="http://schemas.openxmlformats.org/drawingml/2006/table">
            <a:tbl>
              <a:tblPr firstRow="1" bandRow="1">
                <a:tableStyleId>{1E171933-4619-4E11-9A3F-F7608DF75F80}</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zagadnień ogólnych</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Rektor jako przewodniczący Senatu może upoważnić/mianować innego członka Senatu lub inną osobę w uczelni do podejmowania/podpisywania uchwał w sprawach awansowych podczas jego nieobecności?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Zasadne jest wyrażenie opinii, że na gruncie przepisów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rektor </a:t>
                      </a:r>
                      <a:r>
                        <a:rPr lang="pl-PL" sz="1400" kern="1200" dirty="0">
                          <a:solidFill>
                            <a:schemeClr val="dk1"/>
                          </a:solidFill>
                          <a:effectLst/>
                          <a:latin typeface="+mn-lt"/>
                          <a:ea typeface="+mn-ea"/>
                          <a:cs typeface="+mn-cs"/>
                        </a:rPr>
                        <a:t>nie ma kompetencji do </a:t>
                      </a:r>
                      <a:r>
                        <a:rPr lang="pl-PL" sz="1400" kern="1200" dirty="0" err="1">
                          <a:solidFill>
                            <a:schemeClr val="dk1"/>
                          </a:solidFill>
                          <a:effectLst/>
                          <a:latin typeface="+mn-lt"/>
                          <a:ea typeface="+mn-ea"/>
                          <a:cs typeface="+mn-cs"/>
                        </a:rPr>
                        <a:t>monokratynczego</a:t>
                      </a:r>
                      <a:r>
                        <a:rPr lang="pl-PL" sz="1400" kern="1200" dirty="0">
                          <a:solidFill>
                            <a:schemeClr val="dk1"/>
                          </a:solidFill>
                          <a:effectLst/>
                          <a:latin typeface="+mn-lt"/>
                          <a:ea typeface="+mn-ea"/>
                          <a:cs typeface="+mn-cs"/>
                        </a:rPr>
                        <a:t> podejmowania decyzji w postępowaniach o awans naukowy. Już samo sformułowanie </a:t>
                      </a:r>
                      <a:r>
                        <a:rPr lang="pl-PL" sz="1400" kern="1200" dirty="0" smtClean="0">
                          <a:solidFill>
                            <a:schemeClr val="dk1"/>
                          </a:solidFill>
                          <a:effectLst/>
                          <a:latin typeface="+mn-lt"/>
                          <a:ea typeface="+mn-ea"/>
                          <a:cs typeface="+mn-cs"/>
                        </a:rPr>
                        <a:t>„uchwała” </a:t>
                      </a:r>
                      <a:r>
                        <a:rPr lang="pl-PL" sz="1400" kern="1200" dirty="0">
                          <a:solidFill>
                            <a:schemeClr val="dk1"/>
                          </a:solidFill>
                          <a:effectLst/>
                          <a:latin typeface="+mn-lt"/>
                          <a:ea typeface="+mn-ea"/>
                          <a:cs typeface="+mn-cs"/>
                        </a:rPr>
                        <a:t>wskazuje, że jest to akt podejmowany przez organ kolegialny, a nie jednoosobowy. Należy przy tym przyjąć, że ustawowe upoważnienie </a:t>
                      </a:r>
                      <a:r>
                        <a:rPr lang="pl-PL" sz="1400" kern="1200" dirty="0" smtClean="0">
                          <a:solidFill>
                            <a:schemeClr val="dk1"/>
                          </a:solidFill>
                          <a:effectLst/>
                          <a:latin typeface="+mn-lt"/>
                          <a:ea typeface="+mn-ea"/>
                          <a:cs typeface="+mn-cs"/>
                        </a:rPr>
                        <a:t>rektora </a:t>
                      </a:r>
                      <a:r>
                        <a:rPr lang="pl-PL" sz="1400" kern="1200" dirty="0">
                          <a:solidFill>
                            <a:schemeClr val="dk1"/>
                          </a:solidFill>
                          <a:effectLst/>
                          <a:latin typeface="+mn-lt"/>
                          <a:ea typeface="+mn-ea"/>
                          <a:cs typeface="+mn-cs"/>
                        </a:rPr>
                        <a:t>do podpisywania określonych rozstrzygnięć podejmowanych w toku postępowań o awans naukowy, w przypadku przyjęcia odpowiednich przepisów wewnętrznych, może </a:t>
                      </a:r>
                      <a:r>
                        <a:rPr lang="pl-PL" sz="1400" kern="1200" dirty="0" smtClean="0">
                          <a:solidFill>
                            <a:schemeClr val="dk1"/>
                          </a:solidFill>
                          <a:effectLst/>
                          <a:latin typeface="+mn-lt"/>
                          <a:ea typeface="+mn-ea"/>
                          <a:cs typeface="+mn-cs"/>
                        </a:rPr>
                        <a:t>                    z </a:t>
                      </a:r>
                      <a:r>
                        <a:rPr lang="pl-PL" sz="1400" kern="1200" dirty="0">
                          <a:solidFill>
                            <a:schemeClr val="dk1"/>
                          </a:solidFill>
                          <a:effectLst/>
                          <a:latin typeface="+mn-lt"/>
                          <a:ea typeface="+mn-ea"/>
                          <a:cs typeface="+mn-cs"/>
                        </a:rPr>
                        <a:t>woli </a:t>
                      </a:r>
                      <a:r>
                        <a:rPr lang="pl-PL" sz="1400" kern="1200" dirty="0" smtClean="0">
                          <a:solidFill>
                            <a:schemeClr val="dk1"/>
                          </a:solidFill>
                          <a:effectLst/>
                          <a:latin typeface="+mn-lt"/>
                          <a:ea typeface="+mn-ea"/>
                          <a:cs typeface="+mn-cs"/>
                        </a:rPr>
                        <a:t>rektora </a:t>
                      </a:r>
                      <a:r>
                        <a:rPr lang="pl-PL" sz="1400" kern="1200" dirty="0">
                          <a:solidFill>
                            <a:schemeClr val="dk1"/>
                          </a:solidFill>
                          <a:effectLst/>
                          <a:latin typeface="+mn-lt"/>
                          <a:ea typeface="+mn-ea"/>
                          <a:cs typeface="+mn-cs"/>
                        </a:rPr>
                        <a:t>być przekazane innemu pracownikowi właściwego organu podmiotu doktoryzującego lub podmiotu habilitującego.</a:t>
                      </a:r>
                    </a:p>
                  </a:txBody>
                  <a:tcPr/>
                </a:tc>
                <a:extLst>
                  <a:ext uri="{0D108BD9-81ED-4DB2-BD59-A6C34878D82A}">
                    <a16:rowId xmlns="" xmlns:a16="http://schemas.microsoft.com/office/drawing/2014/main" val="10001"/>
                  </a:ext>
                </a:extLst>
              </a:tr>
              <a:tr h="0">
                <a:tc>
                  <a:txBody>
                    <a:bodyPr/>
                    <a:lstStyle/>
                    <a:p>
                      <a:pPr algn="just"/>
                      <a:r>
                        <a:rPr lang="pl-PL" sz="1400" dirty="0"/>
                        <a:t>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osoba zatrudniona na stanowisku adiunkta, która zasiada w Radzie Dyscypliny Artystycznej niebędącej </a:t>
                      </a:r>
                      <a:r>
                        <a:rPr lang="pl-PL" sz="1400" kern="1200" dirty="0" smtClean="0">
                          <a:solidFill>
                            <a:schemeClr val="dk1"/>
                          </a:solidFill>
                          <a:effectLst/>
                          <a:latin typeface="+mn-lt"/>
                          <a:ea typeface="+mn-ea"/>
                          <a:cs typeface="+mn-cs"/>
                        </a:rPr>
                        <a:t>organem </a:t>
                      </a:r>
                      <a:r>
                        <a:rPr lang="pl-PL" sz="1400" kern="1200" dirty="0">
                          <a:solidFill>
                            <a:schemeClr val="dk1"/>
                          </a:solidFill>
                          <a:effectLst/>
                          <a:latin typeface="+mn-lt"/>
                          <a:ea typeface="+mn-ea"/>
                          <a:cs typeface="+mn-cs"/>
                        </a:rPr>
                        <a:t>procedującej sprawy </a:t>
                      </a:r>
                      <a:r>
                        <a:rPr lang="pl-PL" sz="1400" kern="1200" dirty="0" smtClean="0">
                          <a:solidFill>
                            <a:schemeClr val="dk1"/>
                          </a:solidFill>
                          <a:effectLst/>
                          <a:latin typeface="+mn-lt"/>
                          <a:ea typeface="+mn-ea"/>
                          <a:cs typeface="+mn-cs"/>
                        </a:rPr>
                        <a:t>dotyczącej awansów</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akademickich i </a:t>
                      </a:r>
                      <a:r>
                        <a:rPr lang="pl-PL" sz="1400" kern="1200" dirty="0">
                          <a:solidFill>
                            <a:schemeClr val="dk1"/>
                          </a:solidFill>
                          <a:effectLst/>
                          <a:latin typeface="+mn-lt"/>
                          <a:ea typeface="+mn-ea"/>
                          <a:cs typeface="+mn-cs"/>
                        </a:rPr>
                        <a:t>rekomendującej je do organu (Senatu), jest uprawniona do głosowania?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normują zagadnienia funkcjonowania ciał kolegialnych uczestniczących w postępowaniach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awans naukowy, które nie są organami uczelni. Należy zatem przyjąć, że kwestie te należą do autonomicznej sfery regulacji wewnętrznych danego podmiotu.</a:t>
                      </a:r>
                    </a:p>
                  </a:txBody>
                  <a:tcPr/>
                </a:tc>
                <a:extLst>
                  <a:ext uri="{0D108BD9-81ED-4DB2-BD59-A6C34878D82A}">
                    <a16:rowId xmlns="" xmlns:a16="http://schemas.microsoft.com/office/drawing/2014/main" val="3013249705"/>
                  </a:ext>
                </a:extLst>
              </a:tr>
            </a:tbl>
          </a:graphicData>
        </a:graphic>
      </p:graphicFrame>
    </p:spTree>
    <p:extLst>
      <p:ext uri="{BB962C8B-B14F-4D97-AF65-F5344CB8AC3E}">
        <p14:creationId xmlns:p14="http://schemas.microsoft.com/office/powerpoint/2010/main" val="3225739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329807054"/>
              </p:ext>
            </p:extLst>
          </p:nvPr>
        </p:nvGraphicFramePr>
        <p:xfrm>
          <a:off x="536330" y="1182954"/>
          <a:ext cx="11306908" cy="4785360"/>
        </p:xfrm>
        <a:graphic>
          <a:graphicData uri="http://schemas.openxmlformats.org/drawingml/2006/table">
            <a:tbl>
              <a:tblPr firstRow="1" bandRow="1">
                <a:tableStyleId>{1E171933-4619-4E11-9A3F-F7608DF75F80}</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zagadnień ogólnych</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nauczyciel akademicki może sam sobie sfinansować postępowanie (zrealizować postępowanie bez wiedzy jednostki zatrudniającej)? Czy podmiot zatrudniający może zawierać z nauczycielem akademickim umowę </a:t>
                      </a:r>
                      <a:r>
                        <a:rPr lang="pl-PL" sz="1400" kern="1200" dirty="0" smtClean="0">
                          <a:solidFill>
                            <a:schemeClr val="dk1"/>
                          </a:solidFill>
                          <a:effectLst/>
                          <a:latin typeface="+mn-lt"/>
                          <a:ea typeface="+mn-ea"/>
                          <a:cs typeface="+mn-cs"/>
                        </a:rPr>
                        <a:t>zawierającą </a:t>
                      </a:r>
                      <a:r>
                        <a:rPr lang="pl-PL" sz="1400" kern="1200" dirty="0">
                          <a:solidFill>
                            <a:schemeClr val="dk1"/>
                          </a:solidFill>
                          <a:effectLst/>
                          <a:latin typeface="+mn-lt"/>
                          <a:ea typeface="+mn-ea"/>
                          <a:cs typeface="+mn-cs"/>
                        </a:rPr>
                        <a:t>dodatkowe zobowiązania?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Należy przyjąć, że 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tworzą po stronie osoby ubiegającej się o awans naukowy, w przypadkach w nich określonych, swojego rodzaju roszczenie regresowe w stosunku do podmiotu zatrudniającego, o ile osoba ta wniesienie opłatę samodzielnie. Nie oznacza to natomiast konieczności skorzystania z tego roszczenia. </a:t>
                      </a:r>
                    </a:p>
                  </a:txBody>
                  <a:tcPr/>
                </a:tc>
                <a:extLst>
                  <a:ext uri="{0D108BD9-81ED-4DB2-BD59-A6C34878D82A}">
                    <a16:rowId xmlns="" xmlns:a16="http://schemas.microsoft.com/office/drawing/2014/main" val="10001"/>
                  </a:ext>
                </a:extLst>
              </a:tr>
              <a:tr h="0">
                <a:tc>
                  <a:txBody>
                    <a:bodyPr/>
                    <a:lstStyle/>
                    <a:p>
                      <a:pPr algn="just"/>
                      <a:r>
                        <a:rPr lang="pl-PL" sz="1400" dirty="0"/>
                        <a:t>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osoby powołane w skład Rady Naukowej, niebędące pracownikami danej jednostki, mogą być powoływane na recenzentów w prowadzonych przez Radę postępowaniach awansowych?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Zasadne jest wyrażenie opinii, że osoby te mogą pełnić funkcję recenzentów w postępowaniach o awans naukowy procedowanych przez ten organ, z tym zastrzeżeniem, że winny podlegać wyłączeniu od udziału w danym postępowaniu </a:t>
                      </a:r>
                      <a:r>
                        <a:rPr lang="pl-PL" sz="1400" kern="1200" dirty="0" smtClean="0">
                          <a:solidFill>
                            <a:schemeClr val="dk1"/>
                          </a:solidFill>
                          <a:effectLst/>
                          <a:latin typeface="+mn-lt"/>
                          <a:ea typeface="+mn-ea"/>
                          <a:cs typeface="+mn-cs"/>
                        </a:rPr>
                        <a:t>jako członkowie tego organu.</a:t>
                      </a:r>
                      <a:endParaRPr lang="pl-PL" sz="1400" kern="1200" dirty="0">
                        <a:solidFill>
                          <a:schemeClr val="dk1"/>
                        </a:solidFill>
                        <a:effectLst/>
                        <a:latin typeface="+mn-lt"/>
                        <a:ea typeface="+mn-ea"/>
                        <a:cs typeface="+mn-cs"/>
                      </a:endParaRPr>
                    </a:p>
                  </a:txBody>
                  <a:tcPr/>
                </a:tc>
                <a:extLst>
                  <a:ext uri="{0D108BD9-81ED-4DB2-BD59-A6C34878D82A}">
                    <a16:rowId xmlns="" xmlns:a16="http://schemas.microsoft.com/office/drawing/2014/main" val="2932502403"/>
                  </a:ext>
                </a:extLst>
              </a:tr>
              <a:tr h="0">
                <a:tc>
                  <a:txBody>
                    <a:bodyPr/>
                    <a:lstStyle/>
                    <a:p>
                      <a:pPr algn="just"/>
                      <a:r>
                        <a:rPr lang="pl-PL" sz="1400" dirty="0"/>
                        <a:t>8</a:t>
                      </a:r>
                    </a:p>
                  </a:txBody>
                  <a:tcPr/>
                </a:tc>
                <a:tc>
                  <a:txBody>
                    <a:bodyPr/>
                    <a:lstStyle/>
                    <a:p>
                      <a:r>
                        <a:rPr lang="pl-PL" sz="1400" kern="1200" dirty="0">
                          <a:solidFill>
                            <a:schemeClr val="dk1"/>
                          </a:solidFill>
                          <a:effectLst/>
                          <a:latin typeface="+mn-lt"/>
                          <a:ea typeface="+mn-ea"/>
                          <a:cs typeface="+mn-cs"/>
                        </a:rPr>
                        <a:t>1. Zasady stosowania kryteriów wewnętrznych awansowych.</a:t>
                      </a:r>
                    </a:p>
                    <a:p>
                      <a:r>
                        <a:rPr lang="pl-PL" sz="1400" kern="1200" dirty="0">
                          <a:solidFill>
                            <a:schemeClr val="dk1"/>
                          </a:solidFill>
                          <a:effectLst/>
                          <a:latin typeface="+mn-lt"/>
                          <a:ea typeface="+mn-ea"/>
                          <a:cs typeface="+mn-cs"/>
                        </a:rPr>
                        <a:t>2. Czy są uściślone kryteria awansowe do tytułu profesora ustalone przez RDN.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Przepisy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nie upoważniają podmiotów przeprowadzających postępowania o awans naukowy do stanowienia kryteriów wewnętrznych, związanych z oceną przesłanek warunkujących dany awans naukowy.</a:t>
                      </a:r>
                    </a:p>
                  </a:txBody>
                  <a:tcPr/>
                </a:tc>
                <a:extLst>
                  <a:ext uri="{0D108BD9-81ED-4DB2-BD59-A6C34878D82A}">
                    <a16:rowId xmlns="" xmlns:a16="http://schemas.microsoft.com/office/drawing/2014/main" val="3005462431"/>
                  </a:ext>
                </a:extLst>
              </a:tr>
              <a:tr h="0">
                <a:tc>
                  <a:txBody>
                    <a:bodyPr/>
                    <a:lstStyle/>
                    <a:p>
                      <a:pPr algn="just"/>
                      <a:r>
                        <a:rPr lang="pl-PL" sz="1400" dirty="0"/>
                        <a:t>9</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Kwestia ponoszenia opłaty przez Kandydata za umorzenie postępowania </a:t>
                      </a:r>
                      <a:r>
                        <a:rPr lang="pl-PL" sz="1400" kern="1200" dirty="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sprawie nadania stopnia;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Przedmiotowe zagadnienie nie odbiega </a:t>
                      </a:r>
                      <a:r>
                        <a:rPr lang="pl-PL" sz="1400" kern="1200" dirty="0" smtClean="0">
                          <a:solidFill>
                            <a:schemeClr val="dk1"/>
                          </a:solidFill>
                          <a:effectLst/>
                          <a:latin typeface="+mn-lt"/>
                          <a:ea typeface="+mn-ea"/>
                          <a:cs typeface="+mn-cs"/>
                        </a:rPr>
                        <a:t>od unormowań </a:t>
                      </a:r>
                      <a:r>
                        <a:rPr lang="pl-PL" sz="1400" kern="1200" dirty="0">
                          <a:solidFill>
                            <a:schemeClr val="dk1"/>
                          </a:solidFill>
                          <a:effectLst/>
                          <a:latin typeface="+mn-lt"/>
                          <a:ea typeface="+mn-ea"/>
                          <a:cs typeface="+mn-cs"/>
                        </a:rPr>
                        <a:t>i </a:t>
                      </a:r>
                      <a:r>
                        <a:rPr lang="pl-PL" sz="1400" kern="1200" dirty="0" smtClean="0">
                          <a:solidFill>
                            <a:schemeClr val="dk1"/>
                          </a:solidFill>
                          <a:effectLst/>
                          <a:latin typeface="+mn-lt"/>
                          <a:ea typeface="+mn-ea"/>
                          <a:cs typeface="+mn-cs"/>
                        </a:rPr>
                        <a:t>zasad </a:t>
                      </a:r>
                      <a:r>
                        <a:rPr lang="pl-PL" sz="1400" kern="1200" dirty="0">
                          <a:solidFill>
                            <a:schemeClr val="dk1"/>
                          </a:solidFill>
                          <a:effectLst/>
                          <a:latin typeface="+mn-lt"/>
                          <a:ea typeface="+mn-ea"/>
                          <a:cs typeface="+mn-cs"/>
                        </a:rPr>
                        <a:t>związanych z ogólnymi warunkami ponoszenia kosztów za przeprowadzanie postępowania o awans naukowy.</a:t>
                      </a:r>
                    </a:p>
                  </a:txBody>
                  <a:tcPr/>
                </a:tc>
                <a:extLst>
                  <a:ext uri="{0D108BD9-81ED-4DB2-BD59-A6C34878D82A}">
                    <a16:rowId xmlns="" xmlns:a16="http://schemas.microsoft.com/office/drawing/2014/main" val="3601566770"/>
                  </a:ext>
                </a:extLst>
              </a:tr>
            </a:tbl>
          </a:graphicData>
        </a:graphic>
      </p:graphicFrame>
    </p:spTree>
    <p:extLst>
      <p:ext uri="{BB962C8B-B14F-4D97-AF65-F5344CB8AC3E}">
        <p14:creationId xmlns:p14="http://schemas.microsoft.com/office/powerpoint/2010/main" val="2242416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275889431"/>
              </p:ext>
            </p:extLst>
          </p:nvPr>
        </p:nvGraphicFramePr>
        <p:xfrm>
          <a:off x="536330" y="1182954"/>
          <a:ext cx="11306908" cy="5120640"/>
        </p:xfrm>
        <a:graphic>
          <a:graphicData uri="http://schemas.openxmlformats.org/drawingml/2006/table">
            <a:tbl>
              <a:tblPr firstRow="1" bandRow="1">
                <a:tableStyleId>{1E171933-4619-4E11-9A3F-F7608DF75F80}</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zagadnień ogólnych</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10</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nagrania z posiedzeń (np. posiedzeń Rady Dyscypliny), które stanowią tylko materiał roboczy do tego, aby sporządzić protokół z takiego posiedzenia, stanowią część akt sprawy i powinny być udostępniane na żądanie Kandydata?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Obowiązujące przepisy nie regulują wprost kwestii dotyczącej włączania nagrań posiedzeń organów przeprowadzających postępowania o awans naukowy do akt sprawy. Jeżeli dane nagranie nie zostało włączone do akt sprawy, to w konsekwencji nie podlega udostępnieniu. Zagadnienie to będzie prawdopodobnie przedmiotem uregulowania w nowelizacji przepisów k.p.a.</a:t>
                      </a:r>
                    </a:p>
                  </a:txBody>
                  <a:tcPr/>
                </a:tc>
                <a:extLst>
                  <a:ext uri="{0D108BD9-81ED-4DB2-BD59-A6C34878D82A}">
                    <a16:rowId xmlns="" xmlns:a16="http://schemas.microsoft.com/office/drawing/2014/main" val="10001"/>
                  </a:ext>
                </a:extLst>
              </a:tr>
              <a:tr h="0">
                <a:tc>
                  <a:txBody>
                    <a:bodyPr/>
                    <a:lstStyle/>
                    <a:p>
                      <a:pPr algn="just"/>
                      <a:r>
                        <a:rPr lang="pl-PL" sz="1400" dirty="0"/>
                        <a:t>11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data nadania stopnia (według przepisów Ustawy Prawo o szkolnictwie wyższym i nauce) doktora/doktora habilitowanego to </a:t>
                      </a:r>
                      <a:r>
                        <a:rPr lang="pl-PL" sz="1400" kern="1200" dirty="0" smtClean="0">
                          <a:solidFill>
                            <a:schemeClr val="dk1"/>
                          </a:solidFill>
                          <a:effectLst/>
                          <a:latin typeface="+mn-lt"/>
                          <a:ea typeface="+mn-ea"/>
                          <a:cs typeface="+mn-cs"/>
                        </a:rPr>
                        <a:t>data, </a:t>
                      </a:r>
                      <a:r>
                        <a:rPr lang="pl-PL" sz="1400" kern="1200" dirty="0">
                          <a:solidFill>
                            <a:schemeClr val="dk1"/>
                          </a:solidFill>
                          <a:effectLst/>
                          <a:latin typeface="+mn-lt"/>
                          <a:ea typeface="+mn-ea"/>
                          <a:cs typeface="+mn-cs"/>
                        </a:rPr>
                        <a:t>kiedy podmiot doktoryzujący/habilitujący na swym posiedzeniu podjął decyzję o nadaniu stopnia </a:t>
                      </a:r>
                      <a:br>
                        <a:rPr lang="pl-PL" sz="1400" kern="1200" dirty="0">
                          <a:solidFill>
                            <a:schemeClr val="dk1"/>
                          </a:solidFill>
                          <a:effectLst/>
                          <a:latin typeface="+mn-lt"/>
                          <a:ea typeface="+mn-ea"/>
                          <a:cs typeface="+mn-cs"/>
                        </a:rPr>
                      </a:br>
                      <a:r>
                        <a:rPr lang="pl-PL" sz="1400" kern="1200" dirty="0">
                          <a:solidFill>
                            <a:schemeClr val="dk1"/>
                          </a:solidFill>
                          <a:effectLst/>
                          <a:latin typeface="+mn-lt"/>
                          <a:ea typeface="+mn-ea"/>
                          <a:cs typeface="+mn-cs"/>
                        </a:rPr>
                        <a:t>i którą należy wpisać na dyplom doktorski/habilitacyjny? W ustawie z 2003 r. </a:t>
                      </a:r>
                      <a:br>
                        <a:rPr lang="pl-PL" sz="1400" kern="1200" dirty="0">
                          <a:solidFill>
                            <a:schemeClr val="dk1"/>
                          </a:solidFill>
                          <a:effectLst/>
                          <a:latin typeface="+mn-lt"/>
                          <a:ea typeface="+mn-ea"/>
                          <a:cs typeface="+mn-cs"/>
                        </a:rPr>
                      </a:br>
                      <a:r>
                        <a:rPr lang="pl-PL" sz="1400" kern="1200" dirty="0">
                          <a:solidFill>
                            <a:schemeClr val="dk1"/>
                          </a:solidFill>
                          <a:effectLst/>
                          <a:latin typeface="+mn-lt"/>
                          <a:ea typeface="+mn-ea"/>
                          <a:cs typeface="+mn-cs"/>
                        </a:rPr>
                        <a:t>np. w art. 15 ust. 1 było jasno określone, że: "Uchwała o nadaniu stopnia doktora staje się prawomocna z chwilą jej podjęcia".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Na gruncie przepisów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datą nadania danego stopnia jest dzień podjęcia decyzji o jego nadaniu. Decyzja ta jest ostateczna w momencie jej podjęcia, co również wynika pośrednio z przepisów tej ustawy.</a:t>
                      </a:r>
                    </a:p>
                  </a:txBody>
                  <a:tcPr/>
                </a:tc>
                <a:extLst>
                  <a:ext uri="{0D108BD9-81ED-4DB2-BD59-A6C34878D82A}">
                    <a16:rowId xmlns="" xmlns:a16="http://schemas.microsoft.com/office/drawing/2014/main" val="558041295"/>
                  </a:ext>
                </a:extLst>
              </a:tr>
              <a:tr h="0">
                <a:tc>
                  <a:txBody>
                    <a:bodyPr/>
                    <a:lstStyle/>
                    <a:p>
                      <a:pPr algn="just"/>
                      <a:r>
                        <a:rPr lang="pl-PL" sz="1400" dirty="0"/>
                        <a:t>12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w przypadku sporządzania dokumentów postępowania </a:t>
                      </a:r>
                      <a:r>
                        <a:rPr lang="pl-PL" sz="1400" kern="1200" dirty="0" smtClean="0">
                          <a:solidFill>
                            <a:schemeClr val="dk1"/>
                          </a:solidFill>
                          <a:effectLst/>
                          <a:latin typeface="+mn-lt"/>
                          <a:ea typeface="+mn-ea"/>
                          <a:cs typeface="+mn-cs"/>
                        </a:rPr>
                        <a:t>doktorskiego/habilitacyjnego, </a:t>
                      </a:r>
                      <a:r>
                        <a:rPr lang="pl-PL" sz="1400" kern="1200" dirty="0">
                          <a:solidFill>
                            <a:schemeClr val="dk1"/>
                          </a:solidFill>
                          <a:effectLst/>
                          <a:latin typeface="+mn-lt"/>
                          <a:ea typeface="+mn-ea"/>
                          <a:cs typeface="+mn-cs"/>
                        </a:rPr>
                        <a:t>np. recenzji, w języku innym niż polski muszą one zostać przetłumaczone na język polski przez tłumacza przysięgłego? Czy też mogą zostać przetłumaczone przez inną osobę znającą ten język?</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mn-lt"/>
                        <a:ea typeface="+mn-ea"/>
                        <a:cs typeface="+mn-cs"/>
                      </a:endParaRPr>
                    </a:p>
                  </a:txBody>
                  <a:tcPr/>
                </a:tc>
                <a:tc>
                  <a:txBody>
                    <a:bodyPr/>
                    <a:lstStyle/>
                    <a:p>
                      <a:pPr algn="just"/>
                      <a:r>
                        <a:rPr lang="pl-PL" sz="1400" kern="1200" dirty="0">
                          <a:solidFill>
                            <a:schemeClr val="dk1"/>
                          </a:solidFill>
                          <a:effectLst/>
                          <a:latin typeface="+mn-lt"/>
                          <a:ea typeface="+mn-ea"/>
                          <a:cs typeface="+mn-cs"/>
                        </a:rPr>
                        <a:t>Należy przyjąć, że na gruncie przepisów wynikających </a:t>
                      </a:r>
                      <a:r>
                        <a:rPr lang="pl-PL" sz="1400" kern="1200" dirty="0" smtClean="0">
                          <a:solidFill>
                            <a:schemeClr val="dk1"/>
                          </a:solidFill>
                          <a:effectLst/>
                          <a:latin typeface="+mn-lt"/>
                          <a:ea typeface="+mn-ea"/>
                          <a:cs typeface="+mn-cs"/>
                        </a:rPr>
                        <a:t>                       z </a:t>
                      </a:r>
                      <a:r>
                        <a:rPr lang="pl-PL" sz="1400" kern="1200" dirty="0">
                          <a:solidFill>
                            <a:schemeClr val="dk1"/>
                          </a:solidFill>
                          <a:effectLst/>
                          <a:latin typeface="+mn-lt"/>
                          <a:ea typeface="+mn-ea"/>
                          <a:cs typeface="+mn-cs"/>
                        </a:rPr>
                        <a:t>polskiego porządku prawnego, w szczególności ustawy </a:t>
                      </a:r>
                      <a:r>
                        <a:rPr lang="pl-PL" sz="1400" kern="1200" dirty="0" smtClean="0">
                          <a:solidFill>
                            <a:schemeClr val="dk1"/>
                          </a:solidFill>
                          <a:effectLst/>
                          <a:latin typeface="+mn-lt"/>
                          <a:ea typeface="+mn-ea"/>
                          <a:cs typeface="+mn-cs"/>
                        </a:rPr>
                        <a:t>                    o </a:t>
                      </a:r>
                      <a:r>
                        <a:rPr lang="pl-PL" sz="1400" kern="1200" dirty="0">
                          <a:solidFill>
                            <a:schemeClr val="dk1"/>
                          </a:solidFill>
                          <a:effectLst/>
                          <a:latin typeface="+mn-lt"/>
                          <a:ea typeface="+mn-ea"/>
                          <a:cs typeface="+mn-cs"/>
                        </a:rPr>
                        <a:t>języku polskim, dokumenty stanowiące dowód w sprawie, w tym recenzje, sporządzone w języku obcym winny zostać przetłumaczone na język polski. Ze względów na walor mocy dowodowej tłumaczenie to powinno zostać dokonane przez tłumacza przysięgłego. </a:t>
                      </a:r>
                    </a:p>
                  </a:txBody>
                  <a:tcPr/>
                </a:tc>
                <a:extLst>
                  <a:ext uri="{0D108BD9-81ED-4DB2-BD59-A6C34878D82A}">
                    <a16:rowId xmlns="" xmlns:a16="http://schemas.microsoft.com/office/drawing/2014/main" val="4212906367"/>
                  </a:ext>
                </a:extLst>
              </a:tr>
            </a:tbl>
          </a:graphicData>
        </a:graphic>
      </p:graphicFrame>
    </p:spTree>
    <p:extLst>
      <p:ext uri="{BB962C8B-B14F-4D97-AF65-F5344CB8AC3E}">
        <p14:creationId xmlns:p14="http://schemas.microsoft.com/office/powerpoint/2010/main" val="74773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4044579359"/>
              </p:ext>
            </p:extLst>
          </p:nvPr>
        </p:nvGraphicFramePr>
        <p:xfrm>
          <a:off x="536330" y="1182954"/>
          <a:ext cx="11306908" cy="1310640"/>
        </p:xfrm>
        <a:graphic>
          <a:graphicData uri="http://schemas.openxmlformats.org/drawingml/2006/table">
            <a:tbl>
              <a:tblPr firstRow="1" bandRow="1">
                <a:tableStyleId>{1E171933-4619-4E11-9A3F-F7608DF75F80}</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zagadnień ogólnych</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recenzja będąca dokumentem w postępowaniu </a:t>
                      </a:r>
                      <a:r>
                        <a:rPr lang="pl-PL" sz="1400" kern="1200" dirty="0" smtClean="0">
                          <a:solidFill>
                            <a:schemeClr val="dk1"/>
                          </a:solidFill>
                          <a:effectLst/>
                          <a:latin typeface="+mn-lt"/>
                          <a:ea typeface="+mn-ea"/>
                          <a:cs typeface="+mn-cs"/>
                        </a:rPr>
                        <a:t>administracyjnym </a:t>
                      </a:r>
                      <a:r>
                        <a:rPr lang="pl-PL" sz="1400" kern="1200" dirty="0">
                          <a:solidFill>
                            <a:schemeClr val="dk1"/>
                          </a:solidFill>
                          <a:effectLst/>
                          <a:latin typeface="+mn-lt"/>
                          <a:ea typeface="+mn-ea"/>
                          <a:cs typeface="+mn-cs"/>
                        </a:rPr>
                        <a:t>podlega prawom autorskim?</a:t>
                      </a:r>
                    </a:p>
                  </a:txBody>
                  <a:tcPr/>
                </a:tc>
                <a:tc>
                  <a:txBody>
                    <a:bodyPr/>
                    <a:lstStyle/>
                    <a:p>
                      <a:pPr algn="just"/>
                      <a:r>
                        <a:rPr lang="pl-PL" sz="1400" kern="1200" dirty="0">
                          <a:solidFill>
                            <a:schemeClr val="dk1"/>
                          </a:solidFill>
                          <a:effectLst/>
                          <a:latin typeface="+mn-lt"/>
                          <a:ea typeface="+mn-ea"/>
                          <a:cs typeface="+mn-cs"/>
                        </a:rPr>
                        <a:t>Zasadne jest przyjęcie opinii, że recenzja stanowi </a:t>
                      </a:r>
                      <a:r>
                        <a:rPr lang="pl-PL" sz="1400" kern="1200">
                          <a:solidFill>
                            <a:schemeClr val="dk1"/>
                          </a:solidFill>
                          <a:effectLst/>
                          <a:latin typeface="+mn-lt"/>
                          <a:ea typeface="+mn-ea"/>
                          <a:cs typeface="+mn-cs"/>
                        </a:rPr>
                        <a:t>utwór </a:t>
                      </a:r>
                      <a:r>
                        <a:rPr lang="pl-PL" sz="1400" kern="1200" smtClean="0">
                          <a:solidFill>
                            <a:schemeClr val="dk1"/>
                          </a:solidFill>
                          <a:effectLst/>
                          <a:latin typeface="+mn-lt"/>
                          <a:ea typeface="+mn-ea"/>
                          <a:cs typeface="+mn-cs"/>
                        </a:rPr>
                        <a:t>                        w </a:t>
                      </a:r>
                      <a:r>
                        <a:rPr lang="pl-PL" sz="1400" kern="1200" dirty="0">
                          <a:solidFill>
                            <a:schemeClr val="dk1"/>
                          </a:solidFill>
                          <a:effectLst/>
                          <a:latin typeface="+mn-lt"/>
                          <a:ea typeface="+mn-ea"/>
                          <a:cs typeface="+mn-cs"/>
                        </a:rPr>
                        <a:t>rozumieniu przepisów ustawy o prawach </a:t>
                      </a:r>
                      <a:r>
                        <a:rPr lang="pl-PL" sz="1400" kern="1200">
                          <a:solidFill>
                            <a:schemeClr val="dk1"/>
                          </a:solidFill>
                          <a:effectLst/>
                          <a:latin typeface="+mn-lt"/>
                          <a:ea typeface="+mn-ea"/>
                          <a:cs typeface="+mn-cs"/>
                        </a:rPr>
                        <a:t>autorskich </a:t>
                      </a:r>
                      <a:r>
                        <a:rPr lang="pl-PL" sz="1400" kern="1200" smtClean="0">
                          <a:solidFill>
                            <a:schemeClr val="dk1"/>
                          </a:solidFill>
                          <a:effectLst/>
                          <a:latin typeface="+mn-lt"/>
                          <a:ea typeface="+mn-ea"/>
                          <a:cs typeface="+mn-cs"/>
                        </a:rPr>
                        <a:t>                        i </a:t>
                      </a:r>
                      <a:r>
                        <a:rPr lang="pl-PL" sz="1400" kern="1200" dirty="0">
                          <a:solidFill>
                            <a:schemeClr val="dk1"/>
                          </a:solidFill>
                          <a:effectLst/>
                          <a:latin typeface="+mn-lt"/>
                          <a:ea typeface="+mn-ea"/>
                          <a:cs typeface="+mn-cs"/>
                        </a:rPr>
                        <a:t>prawach pokrewnych. Zatem recenzja podlega ochronie praw autorskich. </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922456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53415802"/>
              </p:ext>
            </p:extLst>
          </p:nvPr>
        </p:nvGraphicFramePr>
        <p:xfrm>
          <a:off x="536330" y="1182954"/>
          <a:ext cx="11306908" cy="530352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3</a:t>
                      </a:r>
                    </a:p>
                  </a:txBody>
                  <a:tcPr/>
                </a:tc>
                <a:tc>
                  <a:txBody>
                    <a:bodyPr/>
                    <a:lstStyle/>
                    <a:p>
                      <a:pPr algn="just"/>
                      <a:r>
                        <a:rPr lang="pl-PL" sz="1400" dirty="0"/>
                        <a:t>Jak długo informacje,</a:t>
                      </a:r>
                      <a:r>
                        <a:rPr lang="pl-PL" sz="1400" baseline="0" dirty="0"/>
                        <a:t> o których mowa w art. 188 </a:t>
                      </a:r>
                      <a:r>
                        <a:rPr lang="pl-PL" sz="1400" baseline="0" dirty="0" err="1"/>
                        <a:t>p.s.w.n</a:t>
                      </a:r>
                      <a:r>
                        <a:rPr lang="pl-PL" sz="1400" baseline="0" dirty="0"/>
                        <a:t>., powinny być </a:t>
                      </a:r>
                      <a:r>
                        <a:rPr lang="pl-PL" sz="1400" baseline="0" dirty="0" smtClean="0"/>
                        <a:t>zamieszczone </a:t>
                      </a:r>
                      <a:r>
                        <a:rPr lang="pl-PL" sz="1400" baseline="0" dirty="0"/>
                        <a:t>na stronie BIP podmiotu doktoryzującego?</a:t>
                      </a:r>
                      <a:endParaRPr lang="pl-PL" sz="1400" dirty="0"/>
                    </a:p>
                  </a:txBody>
                  <a:tcPr/>
                </a:tc>
                <a:tc>
                  <a:txBody>
                    <a:bodyPr/>
                    <a:lstStyle/>
                    <a:p>
                      <a:pPr algn="just"/>
                      <a:r>
                        <a:rPr lang="pl-PL" sz="1400" dirty="0"/>
                        <a:t>Mając na uwadze cel, jaki</a:t>
                      </a:r>
                      <a:r>
                        <a:rPr lang="pl-PL" sz="1400" baseline="0" dirty="0"/>
                        <a:t> </a:t>
                      </a:r>
                      <a:r>
                        <a:rPr lang="pl-PL" sz="1400" baseline="0" dirty="0" smtClean="0"/>
                        <a:t>realizowany </a:t>
                      </a:r>
                      <a:r>
                        <a:rPr lang="pl-PL" sz="1400" baseline="0" dirty="0"/>
                        <a:t>jest poprzez udostępnianie przez podmiot doktoryzujący określonych dokumentów w BIP, w szczególności </a:t>
                      </a:r>
                      <a:r>
                        <a:rPr lang="pl-PL" sz="1400" baseline="0" dirty="0" smtClean="0"/>
                        <a:t>dotyczących </a:t>
                      </a:r>
                      <a:r>
                        <a:rPr lang="pl-PL" sz="1400" baseline="0" dirty="0"/>
                        <a:t>transparentności i weryfikowalności realizowanych zadań publicznych, zasadne jest uznanie, że informacje te powinny być zamieszone bezterminowo.  </a:t>
                      </a:r>
                      <a:endParaRPr lang="pl-PL" sz="1400" dirty="0"/>
                    </a:p>
                  </a:txBody>
                  <a:tcPr/>
                </a:tc>
                <a:extLst>
                  <a:ext uri="{0D108BD9-81ED-4DB2-BD59-A6C34878D82A}">
                    <a16:rowId xmlns="" xmlns:a16="http://schemas.microsoft.com/office/drawing/2014/main" val="10001"/>
                  </a:ext>
                </a:extLst>
              </a:tr>
              <a:tr h="3100658">
                <a:tc>
                  <a:txBody>
                    <a:bodyPr/>
                    <a:lstStyle/>
                    <a:p>
                      <a:pPr algn="just"/>
                      <a:r>
                        <a:rPr lang="pl-PL" sz="1400" dirty="0"/>
                        <a:t>4</a:t>
                      </a:r>
                    </a:p>
                  </a:txBody>
                  <a:tcPr/>
                </a:tc>
                <a:tc>
                  <a:txBody>
                    <a:bodyPr/>
                    <a:lstStyle/>
                    <a:p>
                      <a:pPr algn="just"/>
                      <a:r>
                        <a:rPr lang="pl-PL" sz="1400" dirty="0"/>
                        <a:t>Udział promotora w głosowaniach w ramach postępowania w sprawie nadania stopnia doktora.</a:t>
                      </a:r>
                    </a:p>
                  </a:txBody>
                  <a:tcPr/>
                </a:tc>
                <a:tc>
                  <a:txBody>
                    <a:bodyPr/>
                    <a:lstStyle/>
                    <a:p>
                      <a:pPr algn="just"/>
                      <a:r>
                        <a:rPr lang="pl-PL" sz="1400" dirty="0"/>
                        <a:t>Przepisy </a:t>
                      </a:r>
                      <a:r>
                        <a:rPr lang="pl-PL" sz="1400" dirty="0" err="1"/>
                        <a:t>p.s.w.n</a:t>
                      </a:r>
                      <a:r>
                        <a:rPr lang="pl-PL" sz="1400" dirty="0"/>
                        <a:t>. nie regulują kwestii udziału</a:t>
                      </a:r>
                      <a:r>
                        <a:rPr lang="pl-PL" sz="1400" baseline="0" dirty="0"/>
                        <a:t> promotora </a:t>
                      </a:r>
                      <a:r>
                        <a:rPr lang="pl-PL" sz="1400" baseline="0" dirty="0" smtClean="0"/>
                        <a:t>                 w </a:t>
                      </a:r>
                      <a:r>
                        <a:rPr lang="pl-PL" sz="1400" baseline="0" dirty="0"/>
                        <a:t>toczącym się przewodzie doktorskim </a:t>
                      </a:r>
                      <a:r>
                        <a:rPr lang="pl-PL" sz="1400" baseline="0" dirty="0" smtClean="0"/>
                        <a:t>(gdyż </a:t>
                      </a:r>
                      <a:r>
                        <a:rPr lang="pl-PL" sz="1400" baseline="0" dirty="0"/>
                        <a:t>rozprawa doktorska co do zasady powstaje przed wszczęciem </a:t>
                      </a:r>
                      <a:r>
                        <a:rPr lang="pl-PL" sz="1400" baseline="0" dirty="0" smtClean="0"/>
                        <a:t>postępowania), a </a:t>
                      </a:r>
                      <a:r>
                        <a:rPr lang="pl-PL" sz="1400" baseline="0" dirty="0"/>
                        <a:t>w konsekwencji prawa głosu w sprawach podejmowania określonych uchwał. Jednocześnie mając na uwadze przepisy, które wskazują na to, że pozytywne rozstrzygnięcie postępowania w sprawie nadania stopnia doktora leży w interesie osoby pełniącej funkcję promotora rozprawy doktorskiej, zasadne jest wyrażenie opinii, że na podstawie odpowiednio stosowanych przepisów ustawy </a:t>
                      </a:r>
                      <a:br>
                        <a:rPr lang="pl-PL" sz="1400" baseline="0" dirty="0"/>
                      </a:br>
                      <a:r>
                        <a:rPr lang="pl-PL" sz="1400" baseline="0" dirty="0"/>
                        <a:t>z dnia 14 czerwca 1960 r. Kodeks postępowania administracyjnego (dalej jako k.p.a.) osoba ta powinna być wyłączona od udziału w postępowaniu, a zatem powinna powstrzymać się od podejmowania jakichkolwiek czynności </a:t>
                      </a:r>
                      <a:r>
                        <a:rPr lang="pl-PL" sz="1400" baseline="0" dirty="0" smtClean="0"/>
                        <a:t>niewynikających </a:t>
                      </a:r>
                      <a:r>
                        <a:rPr lang="pl-PL" sz="1400" baseline="0" dirty="0"/>
                        <a:t>z przepisów </a:t>
                      </a:r>
                      <a:r>
                        <a:rPr lang="pl-PL" sz="1400" baseline="0" dirty="0" err="1"/>
                        <a:t>p.s.w.n</a:t>
                      </a:r>
                      <a:r>
                        <a:rPr lang="pl-PL" sz="1400" baseline="0" dirty="0"/>
                        <a:t>.</a:t>
                      </a:r>
                      <a:endParaRPr lang="pl-PL" sz="1400"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27575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1040430550"/>
              </p:ext>
            </p:extLst>
          </p:nvPr>
        </p:nvGraphicFramePr>
        <p:xfrm>
          <a:off x="536330" y="1182954"/>
          <a:ext cx="11306908" cy="551688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4978958">
                  <a:extLst>
                    <a:ext uri="{9D8B030D-6E8A-4147-A177-3AD203B41FA5}">
                      <a16:colId xmlns="" xmlns:a16="http://schemas.microsoft.com/office/drawing/2014/main" val="20001"/>
                    </a:ext>
                  </a:extLst>
                </a:gridCol>
                <a:gridCol w="5703695">
                  <a:extLst>
                    <a:ext uri="{9D8B030D-6E8A-4147-A177-3AD203B41FA5}">
                      <a16:colId xmlns="" xmlns:a16="http://schemas.microsoft.com/office/drawing/2014/main" val="20002"/>
                    </a:ext>
                  </a:extLst>
                </a:gridCol>
              </a:tblGrid>
              <a:tr h="627614">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1763296">
                <a:tc>
                  <a:txBody>
                    <a:bodyPr/>
                    <a:lstStyle/>
                    <a:p>
                      <a:pPr algn="just"/>
                      <a:r>
                        <a:rPr lang="pl-PL" sz="1400" dirty="0"/>
                        <a:t>5</a:t>
                      </a:r>
                    </a:p>
                  </a:txBody>
                  <a:tcPr/>
                </a:tc>
                <a:tc>
                  <a:txBody>
                    <a:bodyPr/>
                    <a:lstStyle/>
                    <a:p>
                      <a:pPr algn="just"/>
                      <a:r>
                        <a:rPr lang="pl-PL" sz="1400" kern="1200" dirty="0">
                          <a:solidFill>
                            <a:schemeClr val="dk1"/>
                          </a:solidFill>
                          <a:effectLst/>
                          <a:latin typeface="+mn-lt"/>
                          <a:ea typeface="+mn-ea"/>
                          <a:cs typeface="+mn-cs"/>
                        </a:rPr>
                        <a:t>W przypadku gdy rozprawa doktorska nie jest pracą pisemną, czy opis w języku polskim i angielskim powinien być tożsamy w treści? </a:t>
                      </a:r>
                      <a:endParaRPr lang="pl-PL" sz="1400" dirty="0"/>
                    </a:p>
                  </a:txBody>
                  <a:tcPr/>
                </a:tc>
                <a:tc>
                  <a:txBody>
                    <a:bodyPr/>
                    <a:lstStyle/>
                    <a:p>
                      <a:pPr algn="just"/>
                      <a:r>
                        <a:rPr lang="pl-PL" sz="1400" dirty="0"/>
                        <a:t>Zgodnie</a:t>
                      </a:r>
                      <a:r>
                        <a:rPr lang="pl-PL" sz="1400" baseline="0" dirty="0"/>
                        <a:t> z art. 187 ust. 4 </a:t>
                      </a:r>
                      <a:r>
                        <a:rPr lang="pl-PL" sz="1400" baseline="0" dirty="0" err="1"/>
                        <a:t>p.s.w.n</a:t>
                      </a:r>
                      <a:r>
                        <a:rPr lang="pl-PL" sz="1400" baseline="0" dirty="0"/>
                        <a:t>. </a:t>
                      </a:r>
                      <a:r>
                        <a:rPr lang="pl-PL" sz="1400" b="0" i="0" kern="1200" baseline="0" dirty="0">
                          <a:solidFill>
                            <a:schemeClr val="dk1"/>
                          </a:solidFill>
                          <a:effectLst/>
                          <a:latin typeface="+mn-lt"/>
                          <a:ea typeface="+mn-ea"/>
                          <a:cs typeface="+mn-cs"/>
                        </a:rPr>
                        <a:t>d</a:t>
                      </a:r>
                      <a:r>
                        <a:rPr lang="pl-PL" sz="1400" b="0" i="0" kern="1200" dirty="0">
                          <a:solidFill>
                            <a:schemeClr val="dk1"/>
                          </a:solidFill>
                          <a:effectLst/>
                          <a:latin typeface="+mn-lt"/>
                          <a:ea typeface="+mn-ea"/>
                          <a:cs typeface="+mn-cs"/>
                        </a:rPr>
                        <a:t>o rozprawy doktorskiej dołącza się streszczenie w języku angielskim, a do rozprawy doktorskiej przygotowanej w języku obcym również streszczenie w języku polskim. W przypadku gdy rozprawa doktorska nie jest pracą pisemną, dołącza się opis </a:t>
                      </a:r>
                      <a:br>
                        <a:rPr lang="pl-PL" sz="1400" b="0" i="0" kern="1200" dirty="0">
                          <a:solidFill>
                            <a:schemeClr val="dk1"/>
                          </a:solidFill>
                          <a:effectLst/>
                          <a:latin typeface="+mn-lt"/>
                          <a:ea typeface="+mn-ea"/>
                          <a:cs typeface="+mn-cs"/>
                        </a:rPr>
                      </a:br>
                      <a:r>
                        <a:rPr lang="pl-PL" sz="1400" b="0" i="0" kern="1200" dirty="0">
                          <a:solidFill>
                            <a:schemeClr val="dk1"/>
                          </a:solidFill>
                          <a:effectLst/>
                          <a:latin typeface="+mn-lt"/>
                          <a:ea typeface="+mn-ea"/>
                          <a:cs typeface="+mn-cs"/>
                        </a:rPr>
                        <a:t>w językach polskim i angielskim. Z przytoczonego</a:t>
                      </a:r>
                      <a:r>
                        <a:rPr lang="pl-PL" sz="1400" b="0" i="0" kern="1200" baseline="0" dirty="0">
                          <a:solidFill>
                            <a:schemeClr val="dk1"/>
                          </a:solidFill>
                          <a:effectLst/>
                          <a:latin typeface="+mn-lt"/>
                          <a:ea typeface="+mn-ea"/>
                          <a:cs typeface="+mn-cs"/>
                        </a:rPr>
                        <a:t> przepisu wynika, że do rozprawy doktorskiej </a:t>
                      </a:r>
                      <a:r>
                        <a:rPr lang="pl-PL" sz="1400" b="0" i="0" kern="1200" baseline="0" dirty="0" smtClean="0">
                          <a:solidFill>
                            <a:schemeClr val="dk1"/>
                          </a:solidFill>
                          <a:effectLst/>
                          <a:latin typeface="+mn-lt"/>
                          <a:ea typeface="+mn-ea"/>
                          <a:cs typeface="+mn-cs"/>
                        </a:rPr>
                        <a:t>niebędącej </a:t>
                      </a:r>
                      <a:r>
                        <a:rPr lang="pl-PL" sz="1400" b="0" i="0" kern="1200" baseline="0" dirty="0">
                          <a:solidFill>
                            <a:schemeClr val="dk1"/>
                          </a:solidFill>
                          <a:effectLst/>
                          <a:latin typeface="+mn-lt"/>
                          <a:ea typeface="+mn-ea"/>
                          <a:cs typeface="+mn-cs"/>
                        </a:rPr>
                        <a:t>pracą </a:t>
                      </a:r>
                      <a:r>
                        <a:rPr lang="pl-PL" sz="1400" b="0" i="0" kern="1200" baseline="0" dirty="0" smtClean="0">
                          <a:solidFill>
                            <a:schemeClr val="dk1"/>
                          </a:solidFill>
                          <a:effectLst/>
                          <a:latin typeface="+mn-lt"/>
                          <a:ea typeface="+mn-ea"/>
                          <a:cs typeface="+mn-cs"/>
                        </a:rPr>
                        <a:t>pisemną, </a:t>
                      </a:r>
                      <a:r>
                        <a:rPr lang="pl-PL" sz="1400" b="0" i="0" kern="1200" baseline="0" dirty="0">
                          <a:solidFill>
                            <a:schemeClr val="dk1"/>
                          </a:solidFill>
                          <a:effectLst/>
                          <a:latin typeface="+mn-lt"/>
                          <a:ea typeface="+mn-ea"/>
                          <a:cs typeface="+mn-cs"/>
                        </a:rPr>
                        <a:t>dołącza się jeden opis, sporządzony w dwóch językach. Wobec tego nie jest zasadne przyjęcie opinii, że treść obu dokumentów może być różna. </a:t>
                      </a:r>
                      <a:endParaRPr lang="pl-PL" sz="1400" dirty="0"/>
                    </a:p>
                  </a:txBody>
                  <a:tcPr/>
                </a:tc>
                <a:extLst>
                  <a:ext uri="{0D108BD9-81ED-4DB2-BD59-A6C34878D82A}">
                    <a16:rowId xmlns="" xmlns:a16="http://schemas.microsoft.com/office/drawing/2014/main" val="10001"/>
                  </a:ext>
                </a:extLst>
              </a:tr>
              <a:tr h="3018525">
                <a:tc>
                  <a:txBody>
                    <a:bodyPr/>
                    <a:lstStyle/>
                    <a:p>
                      <a:pPr algn="just"/>
                      <a:r>
                        <a:rPr lang="pl-PL" sz="1400" dirty="0"/>
                        <a:t>6</a:t>
                      </a:r>
                    </a:p>
                  </a:txBody>
                  <a:tcPr/>
                </a:tc>
                <a:tc>
                  <a:txBody>
                    <a:bodyPr/>
                    <a:lstStyle/>
                    <a:p>
                      <a:pPr algn="just"/>
                      <a:r>
                        <a:rPr lang="pl-PL" sz="1400" kern="1200" dirty="0">
                          <a:solidFill>
                            <a:schemeClr val="dk1"/>
                          </a:solidFill>
                          <a:effectLst/>
                          <a:latin typeface="+mn-lt"/>
                          <a:ea typeface="+mn-ea"/>
                          <a:cs typeface="+mn-cs"/>
                        </a:rPr>
                        <a:t>Uprzejmie proszę o </a:t>
                      </a:r>
                      <a:r>
                        <a:rPr lang="pl-PL" sz="1400" kern="1200" dirty="0" smtClean="0">
                          <a:solidFill>
                            <a:schemeClr val="dk1"/>
                          </a:solidFill>
                          <a:effectLst/>
                          <a:latin typeface="+mn-lt"/>
                          <a:ea typeface="+mn-ea"/>
                          <a:cs typeface="+mn-cs"/>
                        </a:rPr>
                        <a:t>informację, </a:t>
                      </a:r>
                      <a:r>
                        <a:rPr lang="pl-PL" sz="1400" kern="1200" dirty="0">
                          <a:solidFill>
                            <a:schemeClr val="dk1"/>
                          </a:solidFill>
                          <a:effectLst/>
                          <a:latin typeface="+mn-lt"/>
                          <a:ea typeface="+mn-ea"/>
                          <a:cs typeface="+mn-cs"/>
                        </a:rPr>
                        <a:t>o jakich dyplomach mówi art. 186 ust. 1 pkt 2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i w jakich latach wydawanych? </a:t>
                      </a:r>
                      <a:endParaRPr lang="pl-PL" sz="14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dirty="0"/>
                        <a:t>Zgodnie z art. </a:t>
                      </a:r>
                      <a:r>
                        <a:rPr lang="pl-PL" sz="1400" kern="1200" dirty="0">
                          <a:solidFill>
                            <a:schemeClr val="dk1"/>
                          </a:solidFill>
                          <a:effectLst/>
                          <a:latin typeface="+mn-lt"/>
                          <a:ea typeface="+mn-ea"/>
                          <a:cs typeface="+mn-cs"/>
                        </a:rPr>
                        <a:t>186 ust. 1 pkt 2 </a:t>
                      </a:r>
                      <a:r>
                        <a:rPr lang="pl-PL" sz="1400" kern="1200" dirty="0" err="1">
                          <a:solidFill>
                            <a:schemeClr val="dk1"/>
                          </a:solidFill>
                          <a:effectLst/>
                          <a:latin typeface="+mn-lt"/>
                          <a:ea typeface="+mn-ea"/>
                          <a:cs typeface="+mn-cs"/>
                        </a:rPr>
                        <a:t>p.s.w.n</a:t>
                      </a:r>
                      <a:r>
                        <a:rPr lang="pl-PL" sz="1400" kern="1200" dirty="0">
                          <a:solidFill>
                            <a:schemeClr val="dk1"/>
                          </a:solidFill>
                          <a:effectLst/>
                          <a:latin typeface="+mn-lt"/>
                          <a:ea typeface="+mn-ea"/>
                          <a:cs typeface="+mn-cs"/>
                        </a:rPr>
                        <a:t>. </a:t>
                      </a:r>
                      <a:r>
                        <a:rPr lang="pl-PL" sz="1400" b="0" i="0" kern="1200" dirty="0">
                          <a:solidFill>
                            <a:schemeClr val="dk1"/>
                          </a:solidFill>
                          <a:effectLst/>
                          <a:latin typeface="+mn-lt"/>
                          <a:ea typeface="+mn-ea"/>
                          <a:cs typeface="+mn-cs"/>
                        </a:rPr>
                        <a:t>stopień doktora nadaje się osobie, która uzyskała efekty uczenia się dla kwalifikacji na poziomie 8 PRK, przy czym efekty uczenia się w zakresie znajomości nowożytnego języka obcego są potwierdzone certyfikatem lub dyplomem ukończenia studiów, poświadczającymi znajomość tego języka na poziomie biegłości językowej co najmniej B2. Nie ulega wątpliwości, że przepis ten odnosi</a:t>
                      </a:r>
                      <a:r>
                        <a:rPr lang="pl-PL" sz="1400" b="0" i="0" kern="1200" baseline="0" dirty="0">
                          <a:solidFill>
                            <a:schemeClr val="dk1"/>
                          </a:solidFill>
                          <a:effectLst/>
                          <a:latin typeface="+mn-lt"/>
                          <a:ea typeface="+mn-ea"/>
                          <a:cs typeface="+mn-cs"/>
                        </a:rPr>
                        <a:t> się do dyplomu ukończenia studiów w rozumieniu przepisów </a:t>
                      </a:r>
                      <a:r>
                        <a:rPr lang="pl-PL" sz="1400" b="0" i="0" kern="1200" baseline="0" dirty="0" err="1">
                          <a:solidFill>
                            <a:schemeClr val="dk1"/>
                          </a:solidFill>
                          <a:effectLst/>
                          <a:latin typeface="+mn-lt"/>
                          <a:ea typeface="+mn-ea"/>
                          <a:cs typeface="+mn-cs"/>
                        </a:rPr>
                        <a:t>p.s.w.n</a:t>
                      </a:r>
                      <a:r>
                        <a:rPr lang="pl-PL" sz="1400" b="0" i="0" kern="1200" baseline="0" dirty="0">
                          <a:solidFill>
                            <a:schemeClr val="dk1"/>
                          </a:solidFill>
                          <a:effectLst/>
                          <a:latin typeface="+mn-lt"/>
                          <a:ea typeface="+mn-ea"/>
                          <a:cs typeface="+mn-cs"/>
                        </a:rPr>
                        <a:t>., a zatem studiów </a:t>
                      </a:r>
                      <a:r>
                        <a:rPr lang="pl-PL" sz="1400" b="0" i="0" kern="1200" baseline="0" dirty="0" smtClean="0">
                          <a:solidFill>
                            <a:schemeClr val="dk1"/>
                          </a:solidFill>
                          <a:effectLst/>
                          <a:latin typeface="+mn-lt"/>
                          <a:ea typeface="+mn-ea"/>
                          <a:cs typeface="+mn-cs"/>
                        </a:rPr>
                        <a:t>pierwszego </a:t>
                      </a:r>
                      <a:r>
                        <a:rPr lang="pl-PL" sz="1400" b="0" i="0" kern="1200" baseline="0" dirty="0">
                          <a:solidFill>
                            <a:schemeClr val="dk1"/>
                          </a:solidFill>
                          <a:effectLst/>
                          <a:latin typeface="+mn-lt"/>
                          <a:ea typeface="+mn-ea"/>
                          <a:cs typeface="+mn-cs"/>
                        </a:rPr>
                        <a:t>stopnia, studiów drugiego stopnia, jak i jednolitych studiów magisterskich prowadzonych przez uczelnie publiczne oraz niepubliczne, </a:t>
                      </a:r>
                      <a:r>
                        <a:rPr lang="pl-PL" sz="1400" b="0" i="0" kern="1200" baseline="0" dirty="0" smtClean="0">
                          <a:solidFill>
                            <a:schemeClr val="dk1"/>
                          </a:solidFill>
                          <a:effectLst/>
                          <a:latin typeface="+mn-lt"/>
                          <a:ea typeface="+mn-ea"/>
                          <a:cs typeface="+mn-cs"/>
                        </a:rPr>
                        <a:t>zarówno </a:t>
                      </a:r>
                      <a:r>
                        <a:rPr lang="pl-PL" sz="1400" dirty="0" smtClean="0"/>
                        <a:t>akademickie, jak i zawodowe. Bez znaczenia pozostaje przy tym</a:t>
                      </a:r>
                      <a:r>
                        <a:rPr lang="pl-PL" sz="1400" baseline="0" dirty="0" smtClean="0"/>
                        <a:t> rok wydania dyplomu, o ile spełnia on warunki dotyczące podmiotu go wydającego, jak i wynika z niego, że dana osoba uzyskała odpowiednie efekty uczenia się. </a:t>
                      </a:r>
                      <a:endParaRPr lang="pl-PL" sz="1400" dirty="0" smtClean="0"/>
                    </a:p>
                    <a:p>
                      <a:pPr algn="just"/>
                      <a:endParaRPr lang="pl-PL" sz="1400"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50858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785954246"/>
              </p:ext>
            </p:extLst>
          </p:nvPr>
        </p:nvGraphicFramePr>
        <p:xfrm>
          <a:off x="536330" y="1182954"/>
          <a:ext cx="11306908" cy="397764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320078">
                  <a:extLst>
                    <a:ext uri="{9D8B030D-6E8A-4147-A177-3AD203B41FA5}">
                      <a16:colId xmlns="" xmlns:a16="http://schemas.microsoft.com/office/drawing/2014/main" val="20001"/>
                    </a:ext>
                  </a:extLst>
                </a:gridCol>
                <a:gridCol w="4362575">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7</a:t>
                      </a:r>
                    </a:p>
                  </a:txBody>
                  <a:tcPr/>
                </a:tc>
                <a:tc>
                  <a:txBody>
                    <a:bodyPr/>
                    <a:lstStyle/>
                    <a:p>
                      <a:pPr algn="just"/>
                      <a:r>
                        <a:rPr lang="pl-PL" sz="1400" kern="1200" dirty="0">
                          <a:solidFill>
                            <a:schemeClr val="dk1"/>
                          </a:solidFill>
                          <a:effectLst/>
                          <a:latin typeface="+mn-lt"/>
                          <a:ea typeface="+mn-ea"/>
                          <a:cs typeface="+mn-cs"/>
                        </a:rPr>
                        <a:t>Czy wprowadzanie danych do Krajowego Systemu Informacji o Pracach Badawczych SYNABA jest obowiązkowe dla jednostki przeprowadzającej postępowania awansowe? </a:t>
                      </a:r>
                      <a:endParaRPr lang="pl-PL" sz="1400" kern="1200" dirty="0" smtClean="0">
                        <a:solidFill>
                          <a:schemeClr val="dk1"/>
                        </a:solidFill>
                        <a:effectLst/>
                        <a:latin typeface="+mn-lt"/>
                        <a:ea typeface="+mn-ea"/>
                        <a:cs typeface="+mn-cs"/>
                      </a:endParaRPr>
                    </a:p>
                    <a:p>
                      <a:pPr algn="just"/>
                      <a:endParaRPr lang="pl-PL" sz="1100" dirty="0"/>
                    </a:p>
                  </a:txBody>
                  <a:tcPr/>
                </a:tc>
                <a:tc>
                  <a:txBody>
                    <a:bodyPr/>
                    <a:lstStyle/>
                    <a:p>
                      <a:pPr algn="just"/>
                      <a:r>
                        <a:rPr lang="pl-PL" sz="1400" dirty="0"/>
                        <a:t>Brak jest obecnie przepisów,</a:t>
                      </a:r>
                      <a:r>
                        <a:rPr lang="pl-PL" sz="1400" baseline="0" dirty="0"/>
                        <a:t> które nakładałby tego typu obowiązek na podmioty doktoryzujące i podmioty habilitujące.</a:t>
                      </a:r>
                      <a:endParaRPr lang="pl-PL" sz="1400" dirty="0"/>
                    </a:p>
                  </a:txBody>
                  <a:tcPr/>
                </a:tc>
                <a:extLst>
                  <a:ext uri="{0D108BD9-81ED-4DB2-BD59-A6C34878D82A}">
                    <a16:rowId xmlns="" xmlns:a16="http://schemas.microsoft.com/office/drawing/2014/main" val="10002"/>
                  </a:ext>
                </a:extLst>
              </a:tr>
              <a:tr h="0">
                <a:tc>
                  <a:txBody>
                    <a:bodyPr/>
                    <a:lstStyle/>
                    <a:p>
                      <a:pPr algn="just"/>
                      <a:r>
                        <a:rPr lang="pl-PL" sz="1400" dirty="0"/>
                        <a:t>8</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Kiedy powinno nastąpić wprowadzenie odpowiednich danych w systemie POL-on w ramach bazy</a:t>
                      </a:r>
                      <a:r>
                        <a:rPr lang="pl-PL" sz="1400" kern="1200" baseline="0" dirty="0">
                          <a:solidFill>
                            <a:schemeClr val="dk1"/>
                          </a:solidFill>
                          <a:effectLst/>
                          <a:latin typeface="+mn-lt"/>
                          <a:ea typeface="+mn-ea"/>
                          <a:cs typeface="+mn-cs"/>
                        </a:rPr>
                        <a:t> dokumentów postepowań awansowych</a:t>
                      </a:r>
                      <a:r>
                        <a:rPr lang="pl-PL" sz="1400" kern="1200" dirty="0">
                          <a:solidFill>
                            <a:schemeClr val="dk1"/>
                          </a:solidFill>
                          <a:effectLst/>
                          <a:latin typeface="+mn-lt"/>
                          <a:ea typeface="+mn-ea"/>
                          <a:cs typeface="+mn-cs"/>
                        </a:rPr>
                        <a:t>? 14 dni od doręczenia wniosku do organu, czy 14 dni od dokonania weryfikacji spełnienia wymogów wszczęcia postępowania? </a:t>
                      </a:r>
                    </a:p>
                    <a:p>
                      <a:pPr algn="just"/>
                      <a:endParaRPr lang="pl-PL" sz="1100" dirty="0"/>
                    </a:p>
                  </a:txBody>
                  <a:tcPr/>
                </a:tc>
                <a:tc>
                  <a:txBody>
                    <a:bodyPr/>
                    <a:lstStyle/>
                    <a:p>
                      <a:pPr algn="just"/>
                      <a:r>
                        <a:rPr lang="pl-PL" sz="1400" b="0" dirty="0">
                          <a:latin typeface="+mn-lt"/>
                        </a:rPr>
                        <a:t>Zgodnie z </a:t>
                      </a:r>
                      <a:r>
                        <a:rPr lang="pl-PL" sz="1400" b="0" dirty="0">
                          <a:latin typeface="+mn-lt"/>
                          <a:cs typeface="Times New Roman" panose="02020603050405020304" pitchFamily="18" charset="0"/>
                        </a:rPr>
                        <a:t>§ 14 ust. 1 pkt 1 lit.</a:t>
                      </a:r>
                      <a:r>
                        <a:rPr lang="pl-PL" sz="1400" b="0" baseline="0" dirty="0">
                          <a:latin typeface="+mn-lt"/>
                          <a:cs typeface="Times New Roman" panose="02020603050405020304" pitchFamily="18" charset="0"/>
                        </a:rPr>
                        <a:t> a rozporządzenia Ministra Nauki i Szkolnictwa Wyższego z dnia 6 marca 2019 r. </a:t>
                      </a:r>
                      <a:r>
                        <a:rPr lang="pl-PL" sz="1400" b="0" baseline="0" dirty="0" smtClean="0">
                          <a:latin typeface="+mn-lt"/>
                          <a:cs typeface="Times New Roman" panose="02020603050405020304" pitchFamily="18" charset="0"/>
                        </a:rPr>
                        <a:t>                    </a:t>
                      </a:r>
                      <a:r>
                        <a:rPr lang="pl-PL" sz="1400" b="0" i="0" kern="1200" dirty="0" smtClean="0">
                          <a:solidFill>
                            <a:schemeClr val="dk1"/>
                          </a:solidFill>
                          <a:effectLst/>
                          <a:latin typeface="+mn-lt"/>
                          <a:ea typeface="+mn-ea"/>
                          <a:cs typeface="+mn-cs"/>
                        </a:rPr>
                        <a:t>w </a:t>
                      </a:r>
                      <a:r>
                        <a:rPr lang="pl-PL" sz="1400" b="0" i="0" kern="1200" dirty="0">
                          <a:solidFill>
                            <a:schemeClr val="dk1"/>
                          </a:solidFill>
                          <a:effectLst/>
                          <a:latin typeface="+mn-lt"/>
                          <a:ea typeface="+mn-ea"/>
                          <a:cs typeface="+mn-cs"/>
                        </a:rPr>
                        <a:t>sprawie danych przetwarzanych w Zintegrowanym Systemie Informacji o Szkolnictwie Wyższym i Nauce </a:t>
                      </a:r>
                      <a:r>
                        <a:rPr lang="pl-PL" sz="1400" b="0" i="0" kern="1200" dirty="0" smtClean="0">
                          <a:solidFill>
                            <a:schemeClr val="dk1"/>
                          </a:solidFill>
                          <a:effectLst/>
                          <a:latin typeface="+mn-lt"/>
                          <a:ea typeface="+mn-ea"/>
                          <a:cs typeface="+mn-cs"/>
                        </a:rPr>
                        <a:t>              POL-on </a:t>
                      </a:r>
                      <a:r>
                        <a:rPr lang="pl-PL" sz="1400" b="0" i="0" kern="1200" dirty="0">
                          <a:solidFill>
                            <a:schemeClr val="dk1"/>
                          </a:solidFill>
                          <a:effectLst/>
                          <a:latin typeface="+mn-lt"/>
                          <a:ea typeface="+mn-ea"/>
                          <a:cs typeface="+mn-cs"/>
                        </a:rPr>
                        <a:t>rektor, rektor uczelni prowadzonej przez kościół lub inny związek wyznaniowy, dyrektor instytutu PAN, dyrektor instytutu badawczego, dyrektor instytutu międzynarodowego wprowadza do bazy dokumentów </a:t>
                      </a:r>
                      <a:r>
                        <a:rPr lang="pl-PL" sz="1400" b="0" i="0" kern="1200" dirty="0" smtClean="0">
                          <a:solidFill>
                            <a:schemeClr val="dk1"/>
                          </a:solidFill>
                          <a:effectLst/>
                          <a:latin typeface="+mn-lt"/>
                          <a:ea typeface="+mn-ea"/>
                          <a:cs typeface="+mn-cs"/>
                        </a:rPr>
                        <a:t>             w </a:t>
                      </a:r>
                      <a:r>
                        <a:rPr lang="pl-PL" sz="1400" b="0" i="0" kern="1200" dirty="0">
                          <a:solidFill>
                            <a:schemeClr val="dk1"/>
                          </a:solidFill>
                          <a:effectLst/>
                          <a:latin typeface="+mn-lt"/>
                          <a:ea typeface="+mn-ea"/>
                          <a:cs typeface="+mn-cs"/>
                        </a:rPr>
                        <a:t>postępowaniach awansowych dane osób ubiegających się o stopień doktora w terminie 30 dni od dnia wszczęcia postępowania. </a:t>
                      </a:r>
                      <a:endParaRPr lang="pl-PL" sz="1400" b="0" dirty="0">
                        <a:latin typeface="+mn-lt"/>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18881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460863373"/>
              </p:ext>
            </p:extLst>
          </p:nvPr>
        </p:nvGraphicFramePr>
        <p:xfrm>
          <a:off x="536330" y="1182954"/>
          <a:ext cx="11306908" cy="423672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9</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podmiot doktoryzujący</a:t>
                      </a:r>
                      <a:r>
                        <a:rPr lang="pl-PL" sz="1400" kern="1200" baseline="0" dirty="0">
                          <a:solidFill>
                            <a:schemeClr val="dk1"/>
                          </a:solidFill>
                          <a:effectLst/>
                          <a:latin typeface="+mn-lt"/>
                          <a:ea typeface="+mn-ea"/>
                          <a:cs typeface="+mn-cs"/>
                        </a:rPr>
                        <a:t> </a:t>
                      </a:r>
                      <a:r>
                        <a:rPr lang="pl-PL" sz="1400" kern="1200" dirty="0">
                          <a:solidFill>
                            <a:schemeClr val="dk1"/>
                          </a:solidFill>
                          <a:effectLst/>
                          <a:latin typeface="+mn-lt"/>
                          <a:ea typeface="+mn-ea"/>
                          <a:cs typeface="+mn-cs"/>
                        </a:rPr>
                        <a:t>może nałożyć na promotora „sankcje” za niewłaściwą opiekę nad doktorantem lub kiedy doktorant odda pracę doktorską niespełniającą kryteriów wymaganych przez ustawę lub określonych w procedurze? Czy można wnikać w merytoryczną kwestię złożonej rozprawy doktorskiej i zlecić promotorowi oraz doktorantowi korektę złożonej  rozprawy? </a:t>
                      </a:r>
                    </a:p>
                    <a:p>
                      <a:pPr algn="just"/>
                      <a:endParaRPr lang="pl-PL" sz="1400" dirty="0"/>
                    </a:p>
                  </a:txBody>
                  <a:tcPr/>
                </a:tc>
                <a:tc>
                  <a:txBody>
                    <a:bodyPr/>
                    <a:lstStyle/>
                    <a:p>
                      <a:pPr algn="just"/>
                      <a:r>
                        <a:rPr lang="pl-PL" sz="1400" dirty="0"/>
                        <a:t>Na gruncie obowiązujących przepisów taka możliwość nie występuje.</a:t>
                      </a:r>
                      <a:r>
                        <a:rPr lang="pl-PL" sz="1400" baseline="0" dirty="0"/>
                        <a:t> Ocena merytoryczna rozprawy doktorskiej jest dokonywana w toku postępowania w sprawie nadania stopnia doktora na podstawie zebranego materiału dowodowego w postaci recenzji. </a:t>
                      </a:r>
                      <a:endParaRPr lang="pl-PL" sz="1400" dirty="0"/>
                    </a:p>
                  </a:txBody>
                  <a:tcPr/>
                </a:tc>
                <a:extLst>
                  <a:ext uri="{0D108BD9-81ED-4DB2-BD59-A6C34878D82A}">
                    <a16:rowId xmlns="" xmlns:a16="http://schemas.microsoft.com/office/drawing/2014/main" val="10001"/>
                  </a:ext>
                </a:extLst>
              </a:tr>
              <a:tr h="0">
                <a:tc>
                  <a:txBody>
                    <a:bodyPr/>
                    <a:lstStyle/>
                    <a:p>
                      <a:pPr algn="just"/>
                      <a:r>
                        <a:rPr lang="pl-PL" sz="1400" dirty="0"/>
                        <a:t>10</a:t>
                      </a:r>
                    </a:p>
                  </a:txBody>
                  <a:tcPr/>
                </a:tc>
                <a:tc>
                  <a:txBody>
                    <a:bodyPr/>
                    <a:lstStyle/>
                    <a:p>
                      <a:pPr lvl="0"/>
                      <a:r>
                        <a:rPr lang="pl-PL" sz="1400" kern="1200" dirty="0">
                          <a:solidFill>
                            <a:schemeClr val="dk1"/>
                          </a:solidFill>
                          <a:effectLst/>
                          <a:latin typeface="+mn-lt"/>
                          <a:ea typeface="+mn-ea"/>
                          <a:cs typeface="+mn-cs"/>
                        </a:rPr>
                        <a:t>Lista certyfikatów potwierdzających znajomość języka obcego na poziomie B2. Jak weryfikować certyfikat? Na dzień dzisiejszy brak aktualnego aktu prawnego, który by regulował taką listę. Czy dla cudzoziemca, który studiuje w Polsce i przygotowuje rozprawę doktorską w języku polskim, język polski jest językiem obcym, który można zaliczyć w ramach weryfikacji efektów uczenia się na 8 poziomie PRK?</a:t>
                      </a:r>
                    </a:p>
                  </a:txBody>
                  <a:tcPr/>
                </a:tc>
                <a:tc>
                  <a:txBody>
                    <a:bodyPr/>
                    <a:lstStyle/>
                    <a:p>
                      <a:pPr algn="just"/>
                      <a:r>
                        <a:rPr lang="pl-PL" sz="1400" dirty="0"/>
                        <a:t>Na</a:t>
                      </a:r>
                      <a:r>
                        <a:rPr lang="pl-PL" sz="1400" baseline="0" dirty="0"/>
                        <a:t> gruncie art. 189 </a:t>
                      </a:r>
                      <a:r>
                        <a:rPr lang="pl-PL" sz="1400" baseline="0" dirty="0" err="1"/>
                        <a:t>p.s.w.n</a:t>
                      </a:r>
                      <a:r>
                        <a:rPr lang="pl-PL" sz="1400" baseline="0" dirty="0"/>
                        <a:t>. dokonanie oceny, czy dany certyfikat potwierdza </a:t>
                      </a:r>
                      <a:r>
                        <a:rPr lang="pl-PL" sz="1400" b="0" i="0" kern="1200" dirty="0">
                          <a:solidFill>
                            <a:schemeClr val="dk1"/>
                          </a:solidFill>
                          <a:effectLst/>
                          <a:latin typeface="+mn-lt"/>
                          <a:ea typeface="+mn-ea"/>
                          <a:cs typeface="+mn-cs"/>
                        </a:rPr>
                        <a:t>efekty uczenia się w zakresie znajomości nowożytnego języka obcego na poziomie biegłości językowej co najmniej B2 należy do autonomicznej kompetencji podmiotu doktoryzującego. Zalecane jest przy tym, by wykaz przedmiotowych certyfikatów został określony w uchwale podmiotu doktoryzującego podjętej na podstawie art. 192 ust. 2 tej</a:t>
                      </a:r>
                      <a:r>
                        <a:rPr lang="pl-PL" sz="1400" b="0" i="0" kern="1200" baseline="0" dirty="0">
                          <a:solidFill>
                            <a:schemeClr val="dk1"/>
                          </a:solidFill>
                          <a:effectLst/>
                          <a:latin typeface="+mn-lt"/>
                          <a:ea typeface="+mn-ea"/>
                          <a:cs typeface="+mn-cs"/>
                        </a:rPr>
                        <a:t> ustawy. Zasadne jest także przyjęcie stanowiska, że dla osoby niebędącej obywatelem Polski, język polski jest językiem obcym. </a:t>
                      </a:r>
                      <a:endParaRPr lang="pl-PL" sz="1400"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71257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2425261570"/>
              </p:ext>
            </p:extLst>
          </p:nvPr>
        </p:nvGraphicFramePr>
        <p:xfrm>
          <a:off x="536330" y="1182954"/>
          <a:ext cx="11306908" cy="509016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11</a:t>
                      </a:r>
                    </a:p>
                  </a:txBody>
                  <a:tcPr/>
                </a:tc>
                <a:tc>
                  <a:txBody>
                    <a:bodyPr/>
                    <a:lstStyle/>
                    <a:p>
                      <a:pPr lvl="0"/>
                      <a:r>
                        <a:rPr lang="pl-PL" sz="1400" kern="1200" dirty="0">
                          <a:solidFill>
                            <a:schemeClr val="dk1"/>
                          </a:solidFill>
                          <a:effectLst/>
                          <a:latin typeface="+mn-lt"/>
                          <a:ea typeface="+mn-ea"/>
                          <a:cs typeface="+mn-cs"/>
                        </a:rPr>
                        <a:t>Czy Komisja Doktorska w </a:t>
                      </a:r>
                      <a:r>
                        <a:rPr lang="pl-PL" sz="1400" kern="1200" dirty="0" smtClean="0">
                          <a:solidFill>
                            <a:schemeClr val="dk1"/>
                          </a:solidFill>
                          <a:effectLst/>
                          <a:latin typeface="+mn-lt"/>
                          <a:ea typeface="+mn-ea"/>
                          <a:cs typeface="+mn-cs"/>
                        </a:rPr>
                        <a:t>postępowaniu </a:t>
                      </a:r>
                      <a:r>
                        <a:rPr lang="pl-PL" sz="1400" kern="1200" dirty="0">
                          <a:solidFill>
                            <a:schemeClr val="dk1"/>
                          </a:solidFill>
                          <a:effectLst/>
                          <a:latin typeface="+mn-lt"/>
                          <a:ea typeface="+mn-ea"/>
                          <a:cs typeface="+mn-cs"/>
                        </a:rPr>
                        <a:t>doktorskim może podejmować </a:t>
                      </a:r>
                      <a:r>
                        <a:rPr lang="pl-PL" sz="1400" kern="1200" dirty="0" smtClean="0">
                          <a:solidFill>
                            <a:schemeClr val="dk1"/>
                          </a:solidFill>
                          <a:effectLst/>
                          <a:latin typeface="+mn-lt"/>
                          <a:ea typeface="+mn-ea"/>
                          <a:cs typeface="+mn-cs"/>
                        </a:rPr>
                        <a:t>uchwały, </a:t>
                      </a:r>
                      <a:r>
                        <a:rPr lang="pl-PL" sz="1400" kern="1200" dirty="0">
                          <a:solidFill>
                            <a:schemeClr val="dk1"/>
                          </a:solidFill>
                          <a:effectLst/>
                          <a:latin typeface="+mn-lt"/>
                          <a:ea typeface="+mn-ea"/>
                          <a:cs typeface="+mn-cs"/>
                        </a:rPr>
                        <a:t>np. o przyjęciu obrony rozprawy doktorskiej? Co jeśli nie przyjmie obrony? To ostatecznie Senat nadaje stopień w drodze decyzji administracyjnej. Odwrotnie: Czy Senat może podjąć decyzję o nienadaniu stopnia doktora, jeśli Komisja Doktorska podejmie uchwałę o przyjęciu publicznej obrony?</a:t>
                      </a:r>
                    </a:p>
                    <a:p>
                      <a:pPr algn="just"/>
                      <a:endParaRPr lang="pl-PL" sz="1400" dirty="0"/>
                    </a:p>
                  </a:txBody>
                  <a:tcPr/>
                </a:tc>
                <a:tc>
                  <a:txBody>
                    <a:bodyPr/>
                    <a:lstStyle/>
                    <a:p>
                      <a:pPr algn="just"/>
                      <a:r>
                        <a:rPr lang="pl-PL" sz="1400" dirty="0"/>
                        <a:t>Zgodnie z art. 192 ust. 1 </a:t>
                      </a:r>
                      <a:r>
                        <a:rPr lang="pl-PL" sz="1400" dirty="0" err="1"/>
                        <a:t>p.s.w.n</a:t>
                      </a:r>
                      <a:r>
                        <a:rPr lang="pl-PL" sz="1400" dirty="0"/>
                        <a:t>. </a:t>
                      </a:r>
                      <a:r>
                        <a:rPr lang="pl-PL" sz="1400" b="0" i="0" kern="1200" dirty="0">
                          <a:solidFill>
                            <a:schemeClr val="dk1"/>
                          </a:solidFill>
                          <a:effectLst/>
                          <a:latin typeface="+mn-lt"/>
                          <a:ea typeface="+mn-ea"/>
                          <a:cs typeface="+mn-cs"/>
                        </a:rPr>
                        <a:t>czynności w postępowaniu w sprawie nadania stopnia doktora może dokonywać komisja powołana przez organ, o którym mowa w art. 178 ust. 1. Należy przyjąć, że do czynności tych nie może</a:t>
                      </a:r>
                      <a:r>
                        <a:rPr lang="pl-PL" sz="1400" b="0" i="0" kern="1200" baseline="0" dirty="0">
                          <a:solidFill>
                            <a:schemeClr val="dk1"/>
                          </a:solidFill>
                          <a:effectLst/>
                          <a:latin typeface="+mn-lt"/>
                          <a:ea typeface="+mn-ea"/>
                          <a:cs typeface="+mn-cs"/>
                        </a:rPr>
                        <a:t> </a:t>
                      </a:r>
                      <a:r>
                        <a:rPr lang="pl-PL" sz="1400" b="0" i="0" kern="1200" dirty="0">
                          <a:solidFill>
                            <a:schemeClr val="dk1"/>
                          </a:solidFill>
                          <a:effectLst/>
                          <a:latin typeface="+mn-lt"/>
                          <a:ea typeface="+mn-ea"/>
                          <a:cs typeface="+mn-cs"/>
                        </a:rPr>
                        <a:t>należeć</a:t>
                      </a:r>
                      <a:r>
                        <a:rPr lang="pl-PL" sz="1400" b="0" i="0" kern="1200" baseline="0" dirty="0">
                          <a:solidFill>
                            <a:schemeClr val="dk1"/>
                          </a:solidFill>
                          <a:effectLst/>
                          <a:latin typeface="+mn-lt"/>
                          <a:ea typeface="+mn-ea"/>
                          <a:cs typeface="+mn-cs"/>
                        </a:rPr>
                        <a:t> wydawanie aktów </a:t>
                      </a:r>
                      <a:r>
                        <a:rPr lang="pl-PL" sz="1400" b="0" i="0" kern="1200" baseline="0" dirty="0" smtClean="0">
                          <a:solidFill>
                            <a:schemeClr val="dk1"/>
                          </a:solidFill>
                          <a:effectLst/>
                          <a:latin typeface="+mn-lt"/>
                          <a:ea typeface="+mn-ea"/>
                          <a:cs typeface="+mn-cs"/>
                        </a:rPr>
                        <a:t>administracyjnych </a:t>
                      </a:r>
                      <a:r>
                        <a:rPr lang="pl-PL" sz="1400" b="0" i="0" kern="1200" baseline="0" dirty="0">
                          <a:solidFill>
                            <a:schemeClr val="dk1"/>
                          </a:solidFill>
                          <a:effectLst/>
                          <a:latin typeface="+mn-lt"/>
                          <a:ea typeface="+mn-ea"/>
                          <a:cs typeface="+mn-cs"/>
                        </a:rPr>
                        <a:t>kończących postępowanie w danej instancji. Komisja doktorska nie jest organem podmiotu doktoryzującego. W konsekwencji komisja doktorska może przyjąć rozprawę doktorską do obrony, jednakże negatywna opinia tego gremium </a:t>
                      </a:r>
                      <a:r>
                        <a:rPr lang="pl-PL" sz="1400" b="0" i="0" kern="1200" baseline="0" dirty="0" smtClean="0">
                          <a:solidFill>
                            <a:schemeClr val="dk1"/>
                          </a:solidFill>
                          <a:effectLst/>
                          <a:latin typeface="+mn-lt"/>
                          <a:ea typeface="+mn-ea"/>
                          <a:cs typeface="+mn-cs"/>
                        </a:rPr>
                        <a:t>                      w </a:t>
                      </a:r>
                      <a:r>
                        <a:rPr lang="pl-PL" sz="1400" b="0" i="0" kern="1200" baseline="0" dirty="0">
                          <a:solidFill>
                            <a:schemeClr val="dk1"/>
                          </a:solidFill>
                          <a:effectLst/>
                          <a:latin typeface="+mn-lt"/>
                          <a:ea typeface="+mn-ea"/>
                          <a:cs typeface="+mn-cs"/>
                        </a:rPr>
                        <a:t>przedmiotowym zakresie winna skutkować przekazaniem sprawy do właściwego organu podmiotu doktoryzującego. Opinia ta nie jest wiążąca dla tego organu, podobnie jak opinia w sprawie przyjęcia obrony rozprawy doktorskiej, niezależnie od tego, że przepisy </a:t>
                      </a:r>
                      <a:r>
                        <a:rPr lang="pl-PL" sz="1400" b="0" i="0" kern="1200" baseline="0" dirty="0" err="1">
                          <a:solidFill>
                            <a:schemeClr val="dk1"/>
                          </a:solidFill>
                          <a:effectLst/>
                          <a:latin typeface="+mn-lt"/>
                          <a:ea typeface="+mn-ea"/>
                          <a:cs typeface="+mn-cs"/>
                        </a:rPr>
                        <a:t>p.s.w.n</a:t>
                      </a:r>
                      <a:r>
                        <a:rPr lang="pl-PL" sz="1400" b="0" i="0" kern="1200" baseline="0" dirty="0">
                          <a:solidFill>
                            <a:schemeClr val="dk1"/>
                          </a:solidFill>
                          <a:effectLst/>
                          <a:latin typeface="+mn-lt"/>
                          <a:ea typeface="+mn-ea"/>
                          <a:cs typeface="+mn-cs"/>
                        </a:rPr>
                        <a:t>. nie przewidują podejmowania uchwały w tym przedmiocie. </a:t>
                      </a:r>
                      <a:endParaRPr lang="pl-PL" sz="1400" dirty="0"/>
                    </a:p>
                  </a:txBody>
                  <a:tcPr/>
                </a:tc>
                <a:extLst>
                  <a:ext uri="{0D108BD9-81ED-4DB2-BD59-A6C34878D82A}">
                    <a16:rowId xmlns="" xmlns:a16="http://schemas.microsoft.com/office/drawing/2014/main" val="10001"/>
                  </a:ext>
                </a:extLst>
              </a:tr>
              <a:tr h="0">
                <a:tc>
                  <a:txBody>
                    <a:bodyPr/>
                    <a:lstStyle/>
                    <a:p>
                      <a:pPr algn="just"/>
                      <a:r>
                        <a:rPr lang="pl-PL" sz="1400" dirty="0"/>
                        <a:t>12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mn-lt"/>
                          <a:ea typeface="+mn-ea"/>
                          <a:cs typeface="+mn-cs"/>
                        </a:rPr>
                        <a:t>Czy jeśli uczestnik stacjonarnych studiów III stopnia nie ukończy studiów </a:t>
                      </a:r>
                      <a:r>
                        <a:rPr lang="pl-PL" sz="1400" kern="1200" dirty="0" smtClean="0">
                          <a:solidFill>
                            <a:schemeClr val="dk1"/>
                          </a:solidFill>
                          <a:effectLst/>
                          <a:latin typeface="+mn-lt"/>
                          <a:ea typeface="+mn-ea"/>
                          <a:cs typeface="+mn-cs"/>
                        </a:rPr>
                        <a:t>                       w terminie, </a:t>
                      </a:r>
                      <a:r>
                        <a:rPr lang="pl-PL" sz="1400" kern="1200" dirty="0">
                          <a:solidFill>
                            <a:schemeClr val="dk1"/>
                          </a:solidFill>
                          <a:effectLst/>
                          <a:latin typeface="+mn-lt"/>
                          <a:ea typeface="+mn-ea"/>
                          <a:cs typeface="+mn-cs"/>
                        </a:rPr>
                        <a:t>zostanie skreślony z listy doktoranta i zakończy przewód/postępowanie w trybie </a:t>
                      </a:r>
                      <a:r>
                        <a:rPr lang="pl-PL" sz="1400" kern="1200" dirty="0" smtClean="0">
                          <a:solidFill>
                            <a:schemeClr val="dk1"/>
                          </a:solidFill>
                          <a:effectLst/>
                          <a:latin typeface="+mn-lt"/>
                          <a:ea typeface="+mn-ea"/>
                          <a:cs typeface="+mn-cs"/>
                        </a:rPr>
                        <a:t>eksternistycznym, </a:t>
                      </a:r>
                      <a:r>
                        <a:rPr lang="pl-PL" sz="1400" kern="1200" dirty="0">
                          <a:solidFill>
                            <a:schemeClr val="dk1"/>
                          </a:solidFill>
                          <a:effectLst/>
                          <a:latin typeface="+mn-lt"/>
                          <a:ea typeface="+mn-ea"/>
                          <a:cs typeface="+mn-cs"/>
                        </a:rPr>
                        <a:t>musi uiścić opłatę </a:t>
                      </a:r>
                      <a:r>
                        <a:rPr lang="pl-PL" sz="1400" kern="1200" baseline="0" dirty="0" smtClean="0">
                          <a:solidFill>
                            <a:schemeClr val="dk1"/>
                          </a:solidFill>
                          <a:effectLst/>
                          <a:latin typeface="+mn-lt"/>
                          <a:ea typeface="+mn-ea"/>
                          <a:cs typeface="+mn-cs"/>
                        </a:rPr>
                        <a:t>                              </a:t>
                      </a:r>
                      <a:r>
                        <a:rPr lang="pl-PL" sz="1400" kern="1200" dirty="0" smtClean="0">
                          <a:solidFill>
                            <a:schemeClr val="dk1"/>
                          </a:solidFill>
                          <a:effectLst/>
                          <a:latin typeface="+mn-lt"/>
                          <a:ea typeface="+mn-ea"/>
                          <a:cs typeface="+mn-cs"/>
                        </a:rPr>
                        <a:t>za </a:t>
                      </a:r>
                      <a:r>
                        <a:rPr lang="pl-PL" sz="1400" kern="1200" dirty="0">
                          <a:solidFill>
                            <a:schemeClr val="dk1"/>
                          </a:solidFill>
                          <a:effectLst/>
                          <a:latin typeface="+mn-lt"/>
                          <a:ea typeface="+mn-ea"/>
                          <a:cs typeface="+mn-cs"/>
                        </a:rPr>
                        <a:t>przeprowadzenie tego postępowania?</a:t>
                      </a:r>
                    </a:p>
                    <a:p>
                      <a:pPr algn="just"/>
                      <a:endParaRPr lang="pl-PL" sz="1400" dirty="0"/>
                    </a:p>
                  </a:txBody>
                  <a:tcPr/>
                </a:tc>
                <a:tc>
                  <a:txBody>
                    <a:bodyPr/>
                    <a:lstStyle/>
                    <a:p>
                      <a:pPr algn="just"/>
                      <a:r>
                        <a:rPr lang="pl-PL" sz="1400" dirty="0"/>
                        <a:t>Kwestia ta,</a:t>
                      </a:r>
                      <a:r>
                        <a:rPr lang="pl-PL" sz="1400" baseline="0" dirty="0"/>
                        <a:t> w zależności od tego, czy odnosi się do przewodu doktorskiego, czy do </a:t>
                      </a:r>
                      <a:r>
                        <a:rPr lang="pl-PL" sz="1400" baseline="0" dirty="0" smtClean="0"/>
                        <a:t>postępowania </a:t>
                      </a:r>
                      <a:r>
                        <a:rPr lang="pl-PL" sz="1400" baseline="0" dirty="0"/>
                        <a:t>w sprawie nadania stopnia doktora, jest odmiennie regulowana. W przypadku przewodu doktorskiego zastosowanie znajdują przepisy rozporządzenia Ministra Nauki i Szkolnictwa Wyższego….</a:t>
                      </a:r>
                      <a:endParaRPr lang="pl-PL" sz="1400"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991507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 xmlns:a16="http://schemas.microsoft.com/office/drawing/2014/main" id="{E8595E93-B926-4D1F-A423-BD3AB2160A09}"/>
              </a:ext>
            </a:extLst>
          </p:cNvPr>
          <p:cNvSpPr/>
          <p:nvPr/>
        </p:nvSpPr>
        <p:spPr>
          <a:xfrm>
            <a:off x="4443637" y="160339"/>
            <a:ext cx="3304751" cy="707886"/>
          </a:xfrm>
          <a:prstGeom prst="rect">
            <a:avLst/>
          </a:prstGeom>
          <a:noFill/>
        </p:spPr>
        <p:txBody>
          <a:bodyPr wrap="none" lIns="91440" tIns="45720" rIns="91440" bIns="45720">
            <a:spAutoFit/>
          </a:bodyPr>
          <a:lstStyle/>
          <a:p>
            <a:pPr algn="ctr"/>
            <a:r>
              <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Rada Doskonałości Naukowej</a:t>
            </a:r>
          </a:p>
          <a:p>
            <a:pPr algn="ctr"/>
            <a:r>
              <a:rPr lang="pl-PL" sz="2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szkolenie 13 marca 2023 r.</a:t>
            </a:r>
            <a:endParaRPr lang="pl-PL"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pole tekstowe 2">
            <a:extLst>
              <a:ext uri="{FF2B5EF4-FFF2-40B4-BE49-F238E27FC236}">
                <a16:creationId xmlns="" xmlns:a16="http://schemas.microsoft.com/office/drawing/2014/main" id="{5FD61435-EC63-43FF-ABD9-2E3CED21FF78}"/>
              </a:ext>
            </a:extLst>
          </p:cNvPr>
          <p:cNvSpPr txBox="1"/>
          <p:nvPr/>
        </p:nvSpPr>
        <p:spPr>
          <a:xfrm>
            <a:off x="435934" y="2498651"/>
            <a:ext cx="11504428" cy="2246769"/>
          </a:xfrm>
          <a:prstGeom prst="rect">
            <a:avLst/>
          </a:prstGeom>
          <a:noFill/>
        </p:spPr>
        <p:txBody>
          <a:bodyPr wrap="square" rtlCol="0">
            <a:spAutoFit/>
          </a:bodyPr>
          <a:lstStyle/>
          <a:p>
            <a:pPr marL="285750" indent="-285750" algn="just">
              <a:buFont typeface="Wingdings" panose="05000000000000000000" pitchFamily="2" charset="2"/>
              <a:buChar char="ü"/>
            </a:pPr>
            <a:endParaRPr lang="pl-PL" sz="2000" dirty="0"/>
          </a:p>
          <a:p>
            <a:pPr algn="just"/>
            <a:endParaRPr lang="pl-PL" sz="2000" dirty="0"/>
          </a:p>
          <a:p>
            <a:pPr marL="285750" indent="-285750" algn="just">
              <a:buFont typeface="Wingdings" panose="05000000000000000000" pitchFamily="2" charset="2"/>
              <a:buChar char="ü"/>
            </a:pPr>
            <a:endParaRPr lang="pl-PL" sz="2000" dirty="0"/>
          </a:p>
          <a:p>
            <a:pPr algn="just"/>
            <a:endParaRPr lang="pl-PL" sz="2000" dirty="0"/>
          </a:p>
          <a:p>
            <a:pPr algn="just"/>
            <a:endParaRPr lang="pl-PL" sz="2000" dirty="0"/>
          </a:p>
          <a:p>
            <a:pPr algn="just"/>
            <a:endParaRPr lang="pl-PL" sz="2000" dirty="0"/>
          </a:p>
          <a:p>
            <a:pPr algn="just"/>
            <a:endParaRPr lang="pl-PL" sz="2000" dirty="0"/>
          </a:p>
        </p:txBody>
      </p:sp>
      <p:cxnSp>
        <p:nvCxnSpPr>
          <p:cNvPr id="5" name="Łącznik prosty 4">
            <a:extLst>
              <a:ext uri="{FF2B5EF4-FFF2-40B4-BE49-F238E27FC236}">
                <a16:creationId xmlns="" xmlns:a16="http://schemas.microsoft.com/office/drawing/2014/main" id="{857C5B77-E07C-4B39-8425-AF76598B3851}"/>
              </a:ext>
            </a:extLst>
          </p:cNvPr>
          <p:cNvCxnSpPr/>
          <p:nvPr/>
        </p:nvCxnSpPr>
        <p:spPr>
          <a:xfrm>
            <a:off x="1682807" y="854526"/>
            <a:ext cx="8803758"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4" name="Tabela 3"/>
          <p:cNvGraphicFramePr>
            <a:graphicFrameLocks noGrp="1"/>
          </p:cNvGraphicFramePr>
          <p:nvPr>
            <p:extLst>
              <p:ext uri="{D42A27DB-BD31-4B8C-83A1-F6EECF244321}">
                <p14:modId xmlns:p14="http://schemas.microsoft.com/office/powerpoint/2010/main" val="944512140"/>
              </p:ext>
            </p:extLst>
          </p:nvPr>
        </p:nvGraphicFramePr>
        <p:xfrm>
          <a:off x="536330" y="1182954"/>
          <a:ext cx="11306908" cy="5212080"/>
        </p:xfrm>
        <a:graphic>
          <a:graphicData uri="http://schemas.openxmlformats.org/drawingml/2006/table">
            <a:tbl>
              <a:tblPr firstRow="1" bandRow="1">
                <a:tableStyleId>{5C22544A-7EE6-4342-B048-85BDC9FD1C3A}</a:tableStyleId>
              </a:tblPr>
              <a:tblGrid>
                <a:gridCol w="624255">
                  <a:extLst>
                    <a:ext uri="{9D8B030D-6E8A-4147-A177-3AD203B41FA5}">
                      <a16:colId xmlns="" xmlns:a16="http://schemas.microsoft.com/office/drawing/2014/main" val="20000"/>
                    </a:ext>
                  </a:extLst>
                </a:gridCol>
                <a:gridCol w="6120947">
                  <a:extLst>
                    <a:ext uri="{9D8B030D-6E8A-4147-A177-3AD203B41FA5}">
                      <a16:colId xmlns="" xmlns:a16="http://schemas.microsoft.com/office/drawing/2014/main" val="20001"/>
                    </a:ext>
                  </a:extLst>
                </a:gridCol>
                <a:gridCol w="4561706">
                  <a:extLst>
                    <a:ext uri="{9D8B030D-6E8A-4147-A177-3AD203B41FA5}">
                      <a16:colId xmlns="" xmlns:a16="http://schemas.microsoft.com/office/drawing/2014/main" val="20002"/>
                    </a:ext>
                  </a:extLst>
                </a:gridCol>
              </a:tblGrid>
              <a:tr h="0">
                <a:tc>
                  <a:txBody>
                    <a:bodyPr/>
                    <a:lstStyle/>
                    <a:p>
                      <a:pPr algn="ctr"/>
                      <a:r>
                        <a:rPr lang="pl-PL" dirty="0"/>
                        <a:t>L. p.</a:t>
                      </a:r>
                    </a:p>
                  </a:txBody>
                  <a:tcPr/>
                </a:tc>
                <a:tc>
                  <a:txBody>
                    <a:bodyPr/>
                    <a:lstStyle/>
                    <a:p>
                      <a:pPr algn="ctr"/>
                      <a:r>
                        <a:rPr lang="pl-PL" dirty="0"/>
                        <a:t>Pytania</a:t>
                      </a:r>
                      <a:r>
                        <a:rPr lang="pl-PL" baseline="0" dirty="0"/>
                        <a:t> dotyczące spraw związanych z nadawaniem stopnia doktora</a:t>
                      </a:r>
                      <a:endParaRPr lang="pl-PL" dirty="0"/>
                    </a:p>
                  </a:txBody>
                  <a:tcPr/>
                </a:tc>
                <a:tc>
                  <a:txBody>
                    <a:bodyPr/>
                    <a:lstStyle/>
                    <a:p>
                      <a:pPr algn="ctr"/>
                      <a:r>
                        <a:rPr lang="pl-PL" dirty="0"/>
                        <a:t>Odpowiedzi</a:t>
                      </a:r>
                    </a:p>
                  </a:txBody>
                  <a:tcPr/>
                </a:tc>
                <a:extLst>
                  <a:ext uri="{0D108BD9-81ED-4DB2-BD59-A6C34878D82A}">
                    <a16:rowId xmlns="" xmlns:a16="http://schemas.microsoft.com/office/drawing/2014/main" val="10000"/>
                  </a:ext>
                </a:extLst>
              </a:tr>
              <a:tr h="0">
                <a:tc>
                  <a:txBody>
                    <a:bodyPr/>
                    <a:lstStyle/>
                    <a:p>
                      <a:pPr algn="just"/>
                      <a:r>
                        <a:rPr lang="pl-PL" sz="1400" dirty="0"/>
                        <a:t>12</a:t>
                      </a:r>
                    </a:p>
                  </a:txBody>
                  <a:tcPr/>
                </a:tc>
                <a:tc>
                  <a:txBody>
                    <a:bodyPr/>
                    <a:lstStyle/>
                    <a:p>
                      <a:pPr algn="just"/>
                      <a:endParaRPr lang="pl-PL" sz="1400" b="0" dirty="0"/>
                    </a:p>
                  </a:txBody>
                  <a:tcPr/>
                </a:tc>
                <a:tc>
                  <a:txBody>
                    <a:bodyPr/>
                    <a:lstStyle/>
                    <a:p>
                      <a:pPr algn="just"/>
                      <a:r>
                        <a:rPr lang="pl-PL" sz="1400" b="0" dirty="0">
                          <a:latin typeface="+mn-lt"/>
                        </a:rPr>
                        <a:t>z</a:t>
                      </a:r>
                      <a:r>
                        <a:rPr lang="pl-PL" sz="1400" b="0" baseline="0" dirty="0">
                          <a:latin typeface="+mn-lt"/>
                        </a:rPr>
                        <a:t> dnia 14 września 2011 r. </a:t>
                      </a:r>
                      <a:r>
                        <a:rPr lang="pl-PL" sz="1400" b="0" i="0" kern="1200" dirty="0">
                          <a:solidFill>
                            <a:schemeClr val="dk1"/>
                          </a:solidFill>
                          <a:effectLst/>
                          <a:latin typeface="+mn-lt"/>
                          <a:ea typeface="+mn-ea"/>
                          <a:cs typeface="+mn-cs"/>
                        </a:rPr>
                        <a:t>w sprawie wysokości i warunków wypłacania wynagrodzenia promotorowi oraz za recenzje </a:t>
                      </a:r>
                      <a:r>
                        <a:rPr lang="pl-PL" sz="1400" b="0" i="0" kern="1200" dirty="0" smtClean="0">
                          <a:solidFill>
                            <a:schemeClr val="dk1"/>
                          </a:solidFill>
                          <a:effectLst/>
                          <a:latin typeface="+mn-lt"/>
                          <a:ea typeface="+mn-ea"/>
                          <a:cs typeface="+mn-cs"/>
                        </a:rPr>
                        <a:t>                i </a:t>
                      </a:r>
                      <a:r>
                        <a:rPr lang="pl-PL" sz="1400" b="0" i="0" kern="1200" dirty="0">
                          <a:solidFill>
                            <a:schemeClr val="dk1"/>
                          </a:solidFill>
                          <a:effectLst/>
                          <a:latin typeface="+mn-lt"/>
                          <a:ea typeface="+mn-ea"/>
                          <a:cs typeface="+mn-cs"/>
                        </a:rPr>
                        <a:t>opinie w przewodzie doktorskim, postępowaniu habilitacyjnym oraz postępowaniu o nadanie tytułu profesora. Zgodnie</a:t>
                      </a:r>
                      <a:r>
                        <a:rPr lang="pl-PL" sz="1400" b="0" i="0" kern="1200" baseline="0" dirty="0">
                          <a:solidFill>
                            <a:schemeClr val="dk1"/>
                          </a:solidFill>
                          <a:effectLst/>
                          <a:latin typeface="+mn-lt"/>
                          <a:ea typeface="+mn-ea"/>
                          <a:cs typeface="+mn-cs"/>
                        </a:rPr>
                        <a:t> z </a:t>
                      </a:r>
                      <a:r>
                        <a:rPr lang="pl-PL" sz="1400" b="0" i="0" kern="1200" baseline="0" dirty="0">
                          <a:solidFill>
                            <a:schemeClr val="dk1"/>
                          </a:solidFill>
                          <a:effectLst/>
                          <a:latin typeface="+mn-lt"/>
                          <a:ea typeface="+mn-ea"/>
                          <a:cs typeface="Times New Roman" panose="02020603050405020304" pitchFamily="18" charset="0"/>
                        </a:rPr>
                        <a:t>§ 5 tego rozporządzenia </a:t>
                      </a:r>
                      <a:r>
                        <a:rPr lang="pl-PL" sz="1400" dirty="0">
                          <a:latin typeface="+mn-lt"/>
                        </a:rPr>
                        <a:t/>
                      </a:r>
                      <a:br>
                        <a:rPr lang="pl-PL" sz="1400" dirty="0">
                          <a:latin typeface="+mn-lt"/>
                        </a:rPr>
                      </a:br>
                      <a:r>
                        <a:rPr lang="pl-PL" sz="1400" b="0" i="0" kern="1200" dirty="0">
                          <a:solidFill>
                            <a:schemeClr val="dk1"/>
                          </a:solidFill>
                          <a:effectLst/>
                          <a:latin typeface="+mn-lt"/>
                          <a:ea typeface="+mn-ea"/>
                          <a:cs typeface="+mn-cs"/>
                        </a:rPr>
                        <a:t>wynagrodzenie wypłaca jednostka organizacyjna przeprowadzająca przewód doktorski.</a:t>
                      </a:r>
                      <a:r>
                        <a:rPr lang="pl-PL" sz="1400" b="0" i="0" kern="1200" baseline="0" dirty="0">
                          <a:solidFill>
                            <a:schemeClr val="dk1"/>
                          </a:solidFill>
                          <a:effectLst/>
                          <a:latin typeface="+mn-lt"/>
                          <a:ea typeface="+mn-ea"/>
                          <a:cs typeface="+mn-cs"/>
                        </a:rPr>
                        <a:t> </a:t>
                      </a:r>
                      <a:r>
                        <a:rPr lang="pl-PL" sz="1400" b="0" i="0" kern="1200" dirty="0">
                          <a:solidFill>
                            <a:schemeClr val="dk1"/>
                          </a:solidFill>
                          <a:effectLst/>
                          <a:latin typeface="+mn-lt"/>
                          <a:ea typeface="+mn-ea"/>
                          <a:cs typeface="+mn-cs"/>
                        </a:rPr>
                        <a:t>Obowiązek wypłaty wynagrodzenia może przejąć jednostka zatrudniająca osobę ubiegającą się o nadanie stopnia doktora lub bezpośrednio ta osoba, na zasadach określonych w umowie zawartej </a:t>
                      </a:r>
                      <a:r>
                        <a:rPr lang="pl-PL" sz="1400" b="0" i="0" kern="1200" dirty="0" smtClean="0">
                          <a:solidFill>
                            <a:schemeClr val="dk1"/>
                          </a:solidFill>
                          <a:effectLst/>
                          <a:latin typeface="+mn-lt"/>
                          <a:ea typeface="+mn-ea"/>
                          <a:cs typeface="+mn-cs"/>
                        </a:rPr>
                        <a:t>                     z </a:t>
                      </a:r>
                      <a:r>
                        <a:rPr lang="pl-PL" sz="1400" b="0" i="0" kern="1200" dirty="0">
                          <a:solidFill>
                            <a:schemeClr val="dk1"/>
                          </a:solidFill>
                          <a:effectLst/>
                          <a:latin typeface="+mn-lt"/>
                          <a:ea typeface="+mn-ea"/>
                          <a:cs typeface="+mn-cs"/>
                        </a:rPr>
                        <a:t>jednostką przeprowadzającą przewód doktorski.</a:t>
                      </a:r>
                      <a:r>
                        <a:rPr lang="pl-PL" sz="1400" b="0" i="0" kern="1200" baseline="0" dirty="0">
                          <a:solidFill>
                            <a:schemeClr val="dk1"/>
                          </a:solidFill>
                          <a:effectLst/>
                          <a:latin typeface="+mn-lt"/>
                          <a:ea typeface="+mn-ea"/>
                          <a:cs typeface="+mn-cs"/>
                        </a:rPr>
                        <a:t> W takim przypadku, o ile nie została zawarta odpowiednia umowa, osoba ubiegająca się o nadanie stopnia doktora nie musi pokryć kosztów wynagrodzenia </a:t>
                      </a:r>
                      <a:r>
                        <a:rPr lang="pl-PL" sz="1400" b="0" i="0" kern="1200" baseline="0" dirty="0" smtClean="0">
                          <a:solidFill>
                            <a:schemeClr val="dk1"/>
                          </a:solidFill>
                          <a:effectLst/>
                          <a:latin typeface="+mn-lt"/>
                          <a:ea typeface="+mn-ea"/>
                          <a:cs typeface="+mn-cs"/>
                        </a:rPr>
                        <a:t>promotora </a:t>
                      </a:r>
                      <a:r>
                        <a:rPr lang="pl-PL" sz="1400" b="0" i="0" kern="1200" baseline="0" dirty="0">
                          <a:solidFill>
                            <a:schemeClr val="dk1"/>
                          </a:solidFill>
                          <a:effectLst/>
                          <a:latin typeface="+mn-lt"/>
                          <a:ea typeface="+mn-ea"/>
                          <a:cs typeface="+mn-cs"/>
                        </a:rPr>
                        <a:t>czy też recenzentów. </a:t>
                      </a:r>
                    </a:p>
                    <a:p>
                      <a:pPr algn="just"/>
                      <a:endParaRPr lang="pl-PL" sz="1400" b="0" i="0" kern="1200" baseline="0" dirty="0">
                        <a:solidFill>
                          <a:schemeClr val="dk1"/>
                        </a:solidFill>
                        <a:effectLst/>
                        <a:latin typeface="+mn-lt"/>
                        <a:ea typeface="+mn-ea"/>
                        <a:cs typeface="+mn-cs"/>
                      </a:endParaRPr>
                    </a:p>
                    <a:p>
                      <a:pPr algn="just"/>
                      <a:r>
                        <a:rPr lang="pl-PL" sz="1400" b="0" i="0" kern="1200" baseline="0" dirty="0">
                          <a:solidFill>
                            <a:schemeClr val="dk1"/>
                          </a:solidFill>
                          <a:effectLst/>
                          <a:latin typeface="+mn-lt"/>
                          <a:ea typeface="+mn-ea"/>
                          <a:cs typeface="+mn-cs"/>
                        </a:rPr>
                        <a:t>W kwestii </a:t>
                      </a:r>
                      <a:r>
                        <a:rPr lang="pl-PL" sz="1400" b="0" i="0" kern="1200" baseline="0" dirty="0" smtClean="0">
                          <a:solidFill>
                            <a:schemeClr val="dk1"/>
                          </a:solidFill>
                          <a:effectLst/>
                          <a:latin typeface="+mn-lt"/>
                          <a:ea typeface="+mn-ea"/>
                          <a:cs typeface="+mn-cs"/>
                        </a:rPr>
                        <a:t>postępowania </a:t>
                      </a:r>
                      <a:r>
                        <a:rPr lang="pl-PL" sz="1400" b="0" i="0" kern="1200" baseline="0" dirty="0">
                          <a:solidFill>
                            <a:schemeClr val="dk1"/>
                          </a:solidFill>
                          <a:effectLst/>
                          <a:latin typeface="+mn-lt"/>
                          <a:ea typeface="+mn-ea"/>
                          <a:cs typeface="+mn-cs"/>
                        </a:rPr>
                        <a:t>w sprawie nadania stopnia doktora zastosowanie znajdzie art. 182 </a:t>
                      </a:r>
                      <a:r>
                        <a:rPr lang="pl-PL" sz="1400" b="0" i="0" kern="1200" baseline="0" dirty="0" err="1">
                          <a:solidFill>
                            <a:schemeClr val="dk1"/>
                          </a:solidFill>
                          <a:effectLst/>
                          <a:latin typeface="+mn-lt"/>
                          <a:ea typeface="+mn-ea"/>
                          <a:cs typeface="+mn-cs"/>
                        </a:rPr>
                        <a:t>p.s.w.n</a:t>
                      </a:r>
                      <a:r>
                        <a:rPr lang="pl-PL" sz="1400" b="0" i="0" kern="1200" baseline="0" dirty="0">
                          <a:solidFill>
                            <a:schemeClr val="dk1"/>
                          </a:solidFill>
                          <a:effectLst/>
                          <a:latin typeface="+mn-lt"/>
                          <a:ea typeface="+mn-ea"/>
                          <a:cs typeface="+mn-cs"/>
                        </a:rPr>
                        <a:t>. Stosownie do unormowań tego artykułu o</a:t>
                      </a:r>
                      <a:r>
                        <a:rPr lang="pl-PL" sz="1400" b="0" i="0" kern="1200" dirty="0">
                          <a:solidFill>
                            <a:schemeClr val="dk1"/>
                          </a:solidFill>
                          <a:effectLst/>
                          <a:latin typeface="+mn-lt"/>
                          <a:ea typeface="+mn-ea"/>
                          <a:cs typeface="+mn-cs"/>
                        </a:rPr>
                        <a:t>soba, która ubiega się o nadanie stopnia doktora wnosi opłatę za przeprowadzenie postępowania </a:t>
                      </a:r>
                      <a:r>
                        <a:rPr lang="pl-PL" sz="1400" b="0" i="0" kern="1200" dirty="0" smtClean="0">
                          <a:solidFill>
                            <a:schemeClr val="dk1"/>
                          </a:solidFill>
                          <a:effectLst/>
                          <a:latin typeface="+mn-lt"/>
                          <a:ea typeface="+mn-ea"/>
                          <a:cs typeface="+mn-cs"/>
                        </a:rPr>
                        <a:t>  w   tej   sprawie</a:t>
                      </a:r>
                      <a:r>
                        <a:rPr lang="pl-PL" sz="1400" b="0" i="0" kern="1200" dirty="0">
                          <a:solidFill>
                            <a:schemeClr val="dk1"/>
                          </a:solidFill>
                          <a:effectLst/>
                          <a:latin typeface="+mn-lt"/>
                          <a:ea typeface="+mn-ea"/>
                          <a:cs typeface="+mn-cs"/>
                        </a:rPr>
                        <a:t>. </a:t>
                      </a:r>
                      <a:r>
                        <a:rPr lang="pl-PL" sz="1400" b="0" i="0" kern="1200" dirty="0" smtClean="0">
                          <a:solidFill>
                            <a:schemeClr val="dk1"/>
                          </a:solidFill>
                          <a:effectLst/>
                          <a:latin typeface="+mn-lt"/>
                          <a:ea typeface="+mn-ea"/>
                          <a:cs typeface="+mn-cs"/>
                        </a:rPr>
                        <a:t> W   przypadku</a:t>
                      </a:r>
                      <a:r>
                        <a:rPr lang="pl-PL" sz="1400" b="0" i="0" kern="1200" baseline="0" dirty="0" smtClean="0">
                          <a:solidFill>
                            <a:schemeClr val="dk1"/>
                          </a:solidFill>
                          <a:effectLst/>
                          <a:latin typeface="+mn-lt"/>
                          <a:ea typeface="+mn-ea"/>
                          <a:cs typeface="+mn-cs"/>
                        </a:rPr>
                        <a:t>   nauczyciela</a:t>
                      </a:r>
                      <a:endParaRPr lang="pl-PL" sz="1400" b="0" dirty="0">
                        <a:latin typeface="+mn-lt"/>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69431656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TotalTime>
  <Words>8448</Words>
  <Application>Microsoft Office PowerPoint</Application>
  <PresentationFormat>Panoramiczny</PresentationFormat>
  <Paragraphs>683</Paragraphs>
  <Slides>39</Slides>
  <Notes>30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39</vt:i4>
      </vt:variant>
    </vt:vector>
  </HeadingPairs>
  <TitlesOfParts>
    <vt:vector size="45" baseType="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Artur Woźniak</dc:creator>
  <cp:lastModifiedBy>Jerzy Deneka</cp:lastModifiedBy>
  <cp:revision>112</cp:revision>
  <dcterms:created xsi:type="dcterms:W3CDTF">2023-01-23T17:54:29Z</dcterms:created>
  <dcterms:modified xsi:type="dcterms:W3CDTF">2023-03-03T12:39:28Z</dcterms:modified>
</cp:coreProperties>
</file>